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33"/>
  </p:notesMasterIdLst>
  <p:sldIdLst>
    <p:sldId id="256" r:id="rId3"/>
    <p:sldId id="897" r:id="rId4"/>
    <p:sldId id="901" r:id="rId5"/>
    <p:sldId id="899" r:id="rId6"/>
    <p:sldId id="900" r:id="rId7"/>
    <p:sldId id="893" r:id="rId8"/>
    <p:sldId id="740" r:id="rId9"/>
    <p:sldId id="878" r:id="rId10"/>
    <p:sldId id="886" r:id="rId11"/>
    <p:sldId id="892" r:id="rId12"/>
    <p:sldId id="887" r:id="rId13"/>
    <p:sldId id="891" r:id="rId14"/>
    <p:sldId id="867" r:id="rId15"/>
    <p:sldId id="894" r:id="rId16"/>
    <p:sldId id="257" r:id="rId17"/>
    <p:sldId id="889" r:id="rId18"/>
    <p:sldId id="895" r:id="rId19"/>
    <p:sldId id="890" r:id="rId20"/>
    <p:sldId id="896" r:id="rId21"/>
    <p:sldId id="868" r:id="rId22"/>
    <p:sldId id="898" r:id="rId23"/>
    <p:sldId id="748" r:id="rId24"/>
    <p:sldId id="885" r:id="rId25"/>
    <p:sldId id="338" r:id="rId26"/>
    <p:sldId id="884" r:id="rId27"/>
    <p:sldId id="260" r:id="rId28"/>
    <p:sldId id="672" r:id="rId29"/>
    <p:sldId id="737" r:id="rId30"/>
    <p:sldId id="723" r:id="rId31"/>
    <p:sldId id="434"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9129"/>
    <p:restoredTop sz="86377"/>
  </p:normalViewPr>
  <p:slideViewPr>
    <p:cSldViewPr snapToGrid="0" snapToObjects="1">
      <p:cViewPr varScale="1">
        <p:scale>
          <a:sx n="130" d="100"/>
          <a:sy n="130" d="100"/>
        </p:scale>
        <p:origin x="920" y="176"/>
      </p:cViewPr>
      <p:guideLst/>
    </p:cSldViewPr>
  </p:slideViewPr>
  <p:outlineViewPr>
    <p:cViewPr>
      <p:scale>
        <a:sx n="33" d="100"/>
        <a:sy n="33" d="100"/>
      </p:scale>
      <p:origin x="0" y="-744"/>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10/25/22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355364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Kumamoto C. </a:t>
            </a:r>
            <a:r>
              <a:rPr lang="en-US" dirty="0" err="1"/>
              <a:t>sikamea</a:t>
            </a:r>
            <a:r>
              <a:rPr lang="en-US" dirty="0"/>
              <a:t> oyster</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7</a:t>
            </a:fld>
            <a:endParaRPr lang="en-US"/>
          </a:p>
        </p:txBody>
      </p:sp>
    </p:spTree>
    <p:extLst>
      <p:ext uri="{BB962C8B-B14F-4D97-AF65-F5344CB8AC3E}">
        <p14:creationId xmlns:p14="http://schemas.microsoft.com/office/powerpoint/2010/main" val="472466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12</a:t>
            </a:fld>
            <a:endParaRPr lang="en-US"/>
          </a:p>
        </p:txBody>
      </p:sp>
    </p:spTree>
    <p:extLst>
      <p:ext uri="{BB962C8B-B14F-4D97-AF65-F5344CB8AC3E}">
        <p14:creationId xmlns:p14="http://schemas.microsoft.com/office/powerpoint/2010/main" val="4232261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15</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Ruditapes</a:t>
            </a:r>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19</a:t>
            </a:fld>
            <a:endParaRPr lang="en-US"/>
          </a:p>
        </p:txBody>
      </p:sp>
    </p:spTree>
    <p:extLst>
      <p:ext uri="{BB962C8B-B14F-4D97-AF65-F5344CB8AC3E}">
        <p14:creationId xmlns:p14="http://schemas.microsoft.com/office/powerpoint/2010/main" val="112953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25</a:t>
            </a:fld>
            <a:endParaRPr lang="en-US"/>
          </a:p>
        </p:txBody>
      </p:sp>
    </p:spTree>
    <p:extLst>
      <p:ext uri="{BB962C8B-B14F-4D97-AF65-F5344CB8AC3E}">
        <p14:creationId xmlns:p14="http://schemas.microsoft.com/office/powerpoint/2010/main" val="48284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26</a:t>
            </a:fld>
            <a:endParaRPr lang="en-US"/>
          </a:p>
        </p:txBody>
      </p:sp>
    </p:spTree>
    <p:extLst>
      <p:ext uri="{BB962C8B-B14F-4D97-AF65-F5344CB8AC3E}">
        <p14:creationId xmlns:p14="http://schemas.microsoft.com/office/powerpoint/2010/main" val="222393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4D094B-F0DC-0D47-9ADD-8EE21A8976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56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10/25/22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10/25/22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10/25/22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10/25/22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10/25/22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10/25/22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10/25/22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10/25/22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10/25/22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10/25/22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10/25/22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10/25/22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10/25/22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10/25/22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10/25/22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4.wdp"/><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170218"/>
            <a:ext cx="8738647" cy="1118833"/>
          </a:xfrm>
        </p:spPr>
        <p:txBody>
          <a:bodyPr>
            <a:normAutofit fontScale="90000"/>
          </a:bodyPr>
          <a:lstStyle/>
          <a:p>
            <a:r>
              <a:rPr lang="en-US" i="1" dirty="0">
                <a:latin typeface="Optima" panose="02000503060000020004" pitchFamily="2" charset="0"/>
                <a:cs typeface="Arial" panose="020B0604020202020204" pitchFamily="34" charset="0"/>
              </a:rPr>
              <a:t>The genetic legacy of the deliberate introduction of Pacific oysters</a:t>
            </a:r>
            <a:endParaRPr lang="en-US" sz="1650" i="1" dirty="0">
              <a:latin typeface="Optima" panose="02000503060000020004" pitchFamily="2"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0" y="1532138"/>
            <a:ext cx="3601039" cy="1241822"/>
          </a:xfrm>
        </p:spPr>
        <p:txBody>
          <a:bodyPr>
            <a:normAutofit/>
          </a:bodyPr>
          <a:lstStyle/>
          <a:p>
            <a:r>
              <a:rPr lang="en-US" sz="2800" dirty="0">
                <a:latin typeface="Optima" panose="02000503060000020004" pitchFamily="2" charset="0"/>
                <a:cs typeface="Arial" panose="020B0604020202020204" pitchFamily="34" charset="0"/>
              </a:rPr>
              <a:t>Erik Sotka </a:t>
            </a:r>
          </a:p>
          <a:p>
            <a:r>
              <a:rPr lang="en-US" sz="2800" dirty="0">
                <a:latin typeface="Optima" panose="02000503060000020004" pitchFamily="2" charset="0"/>
                <a:cs typeface="Arial" panose="020B0604020202020204" pitchFamily="34" charset="0"/>
              </a:rPr>
              <a:t>Allan Strand</a:t>
            </a:r>
            <a:endParaRPr lang="en-US" sz="2800" baseline="30000" dirty="0">
              <a:latin typeface="Optima" panose="02000503060000020004" pitchFamily="2"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3316582" y="1714258"/>
            <a:ext cx="4340433" cy="3015850"/>
          </a:xfrm>
          <a:prstGeom prst="rect">
            <a:avLst/>
          </a:prstGeom>
          <a:ln>
            <a:no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8" y="2591839"/>
            <a:ext cx="3219264" cy="2246769"/>
          </a:xfrm>
          <a:prstGeom prst="rect">
            <a:avLst/>
          </a:prstGeom>
          <a:noFill/>
        </p:spPr>
        <p:txBody>
          <a:bodyPr wrap="square" rtlCol="0">
            <a:spAutoFit/>
          </a:bodyPr>
          <a:lstStyle/>
          <a:p>
            <a:r>
              <a:rPr lang="en-US" sz="1400" b="0" i="0" u="none" strike="noStrike" dirty="0">
                <a:solidFill>
                  <a:schemeClr val="bg1">
                    <a:lumMod val="50000"/>
                  </a:schemeClr>
                </a:solidFill>
                <a:effectLst/>
                <a:latin typeface="Optima" panose="02000503060000020004" pitchFamily="2" charset="0"/>
              </a:rPr>
              <a:t>Ryan Carnegie, Jim Carlton, Lucia Couceiro, Jeff Crooks, </a:t>
            </a:r>
            <a:r>
              <a:rPr lang="en-US" sz="1400" b="0" i="0" u="none" strike="noStrike" dirty="0" err="1">
                <a:solidFill>
                  <a:schemeClr val="bg1">
                    <a:lumMod val="50000"/>
                  </a:schemeClr>
                </a:solidFill>
                <a:effectLst/>
                <a:latin typeface="Optima" panose="02000503060000020004" pitchFamily="2" charset="0"/>
              </a:rPr>
              <a:t>Hikaru</a:t>
            </a:r>
            <a:r>
              <a:rPr lang="en-US" sz="1400" b="0" i="0" u="none" strike="noStrike" dirty="0">
                <a:solidFill>
                  <a:schemeClr val="bg1">
                    <a:lumMod val="50000"/>
                  </a:schemeClr>
                </a:solidFill>
                <a:effectLst/>
                <a:latin typeface="Optima" panose="02000503060000020004" pitchFamily="2" charset="0"/>
              </a:rPr>
              <a:t> Endo, Hilary Heyford, Masakazu Hori, </a:t>
            </a:r>
            <a:r>
              <a:rPr lang="en-US" sz="1400" b="0" i="0" u="none" strike="noStrike" dirty="0" err="1">
                <a:solidFill>
                  <a:schemeClr val="bg1">
                    <a:lumMod val="50000"/>
                  </a:schemeClr>
                </a:solidFill>
                <a:effectLst/>
                <a:latin typeface="Optima" panose="02000503060000020004" pitchFamily="2" charset="0"/>
              </a:rPr>
              <a:t>Mits</a:t>
            </a:r>
            <a:r>
              <a:rPr lang="en-US" sz="1400" b="0" i="0" u="none" strike="noStrike" dirty="0">
                <a:solidFill>
                  <a:schemeClr val="bg1">
                    <a:lumMod val="50000"/>
                  </a:schemeClr>
                </a:solidFill>
                <a:effectLst/>
                <a:latin typeface="Optima" panose="02000503060000020004" pitchFamily="2" charset="0"/>
              </a:rPr>
              <a:t> </a:t>
            </a:r>
            <a:r>
              <a:rPr lang="en-US" sz="1400" b="0" i="0" u="none" strike="noStrike" dirty="0" err="1">
                <a:solidFill>
                  <a:schemeClr val="bg1">
                    <a:lumMod val="50000"/>
                  </a:schemeClr>
                </a:solidFill>
                <a:effectLst/>
                <a:latin typeface="Optima" panose="02000503060000020004" pitchFamily="2" charset="0"/>
              </a:rPr>
              <a:t>Kamiya</a:t>
            </a:r>
            <a:r>
              <a:rPr lang="en-US" sz="1400" b="0" i="0" u="none" strike="noStrike" dirty="0">
                <a:solidFill>
                  <a:schemeClr val="bg1">
                    <a:lumMod val="50000"/>
                  </a:schemeClr>
                </a:solidFill>
                <a:effectLst/>
                <a:latin typeface="Optima" panose="02000503060000020004" pitchFamily="2" charset="0"/>
              </a:rPr>
              <a:t>, Gen </a:t>
            </a:r>
            <a:r>
              <a:rPr lang="en-US" sz="1400" b="0" i="0" u="none" strike="noStrike" dirty="0" err="1">
                <a:solidFill>
                  <a:schemeClr val="bg1">
                    <a:lumMod val="50000"/>
                  </a:schemeClr>
                </a:solidFill>
                <a:effectLst/>
                <a:latin typeface="Optima" panose="02000503060000020004" pitchFamily="2" charset="0"/>
              </a:rPr>
              <a:t>Kanaya</a:t>
            </a:r>
            <a:r>
              <a:rPr lang="en-US" sz="1400" b="0" i="0" u="none" strike="noStrike" dirty="0">
                <a:solidFill>
                  <a:schemeClr val="bg1">
                    <a:lumMod val="50000"/>
                  </a:schemeClr>
                </a:solidFill>
                <a:effectLst/>
                <a:latin typeface="Optima" panose="02000503060000020004" pitchFamily="2" charset="0"/>
              </a:rPr>
              <a:t>, Judith </a:t>
            </a:r>
            <a:r>
              <a:rPr lang="en-US" sz="1400" b="0" i="0" u="none" strike="noStrike" dirty="0" err="1">
                <a:solidFill>
                  <a:schemeClr val="bg1">
                    <a:lumMod val="50000"/>
                  </a:schemeClr>
                </a:solidFill>
                <a:effectLst/>
                <a:latin typeface="Optima" panose="02000503060000020004" pitchFamily="2" charset="0"/>
              </a:rPr>
              <a:t>Kochmann</a:t>
            </a:r>
            <a:r>
              <a:rPr lang="en-US" sz="1400" b="0" i="0" u="none" strike="noStrike" dirty="0">
                <a:solidFill>
                  <a:schemeClr val="bg1">
                    <a:lumMod val="50000"/>
                  </a:schemeClr>
                </a:solidFill>
                <a:effectLst/>
                <a:latin typeface="Optima" panose="02000503060000020004" pitchFamily="2" charset="0"/>
              </a:rPr>
              <a:t>, </a:t>
            </a:r>
            <a:r>
              <a:rPr lang="en-US" sz="1400" b="0" i="0" u="none" strike="noStrike" dirty="0" err="1">
                <a:solidFill>
                  <a:schemeClr val="bg1">
                    <a:lumMod val="50000"/>
                  </a:schemeClr>
                </a:solidFill>
                <a:effectLst/>
                <a:latin typeface="Optima" panose="02000503060000020004" pitchFamily="2" charset="0"/>
              </a:rPr>
              <a:t>Kun-Seop</a:t>
            </a:r>
            <a:r>
              <a:rPr lang="en-US" sz="1400" b="0" i="0" u="none" strike="noStrike" dirty="0">
                <a:solidFill>
                  <a:schemeClr val="bg1">
                    <a:lumMod val="50000"/>
                  </a:schemeClr>
                </a:solidFill>
                <a:effectLst/>
                <a:latin typeface="Optima" panose="02000503060000020004" pitchFamily="2" charset="0"/>
              </a:rPr>
              <a:t> Lee, Lauren Lees, Hannah Miller, Massa </a:t>
            </a:r>
            <a:r>
              <a:rPr lang="en-US" sz="1400" b="0" i="0" u="none" strike="noStrike" dirty="0" err="1">
                <a:solidFill>
                  <a:schemeClr val="bg1">
                    <a:lumMod val="50000"/>
                  </a:schemeClr>
                </a:solidFill>
                <a:effectLst/>
                <a:latin typeface="Optima" panose="02000503060000020004" pitchFamily="2" charset="0"/>
              </a:rPr>
              <a:t>Nakaoka</a:t>
            </a:r>
            <a:r>
              <a:rPr lang="en-US" sz="1400" b="0" i="0" u="none" strike="noStrike" dirty="0">
                <a:solidFill>
                  <a:schemeClr val="bg1">
                    <a:lumMod val="50000"/>
                  </a:schemeClr>
                </a:solidFill>
                <a:effectLst/>
                <a:latin typeface="Optima" panose="02000503060000020004" pitchFamily="2" charset="0"/>
              </a:rPr>
              <a:t>, Eric </a:t>
            </a:r>
            <a:r>
              <a:rPr lang="en-US" sz="1400" b="0" i="0" u="none" strike="noStrike" dirty="0" err="1">
                <a:solidFill>
                  <a:schemeClr val="bg1">
                    <a:lumMod val="50000"/>
                  </a:schemeClr>
                </a:solidFill>
                <a:effectLst/>
                <a:latin typeface="Optima" panose="02000503060000020004" pitchFamily="2" charset="0"/>
              </a:rPr>
              <a:t>Pante</a:t>
            </a:r>
            <a:r>
              <a:rPr lang="en-US" sz="1400" b="0" i="0" u="none" strike="noStrike" dirty="0">
                <a:solidFill>
                  <a:schemeClr val="bg1">
                    <a:lumMod val="50000"/>
                  </a:schemeClr>
                </a:solidFill>
                <a:effectLst/>
                <a:latin typeface="Optima" panose="02000503060000020004" pitchFamily="2" charset="0"/>
              </a:rPr>
              <a:t>, Jennifer </a:t>
            </a:r>
            <a:r>
              <a:rPr lang="en-US" sz="1400" b="0" i="0" u="none" strike="noStrike" dirty="0" err="1">
                <a:solidFill>
                  <a:schemeClr val="bg1">
                    <a:lumMod val="50000"/>
                  </a:schemeClr>
                </a:solidFill>
                <a:effectLst/>
                <a:latin typeface="Optima" panose="02000503060000020004" pitchFamily="2" charset="0"/>
              </a:rPr>
              <a:t>Ruesink</a:t>
            </a:r>
            <a:r>
              <a:rPr lang="en-US" sz="1400" b="0" i="0" u="none" strike="noStrike" dirty="0">
                <a:solidFill>
                  <a:schemeClr val="bg1">
                    <a:lumMod val="50000"/>
                  </a:schemeClr>
                </a:solidFill>
                <a:effectLst/>
                <a:latin typeface="Optima" panose="02000503060000020004" pitchFamily="2" charset="0"/>
              </a:rPr>
              <a:t>, Evangelina </a:t>
            </a:r>
            <a:r>
              <a:rPr lang="en-US" sz="1400" b="0" i="0" u="none" strike="noStrike" dirty="0" err="1">
                <a:solidFill>
                  <a:schemeClr val="bg1">
                    <a:lumMod val="50000"/>
                  </a:schemeClr>
                </a:solidFill>
                <a:effectLst/>
                <a:latin typeface="Optima" panose="02000503060000020004" pitchFamily="2" charset="0"/>
              </a:rPr>
              <a:t>Schwindt</a:t>
            </a:r>
            <a:r>
              <a:rPr lang="en-US" sz="1400" b="0" i="0" u="none" strike="noStrike" dirty="0">
                <a:solidFill>
                  <a:schemeClr val="bg1">
                    <a:lumMod val="50000"/>
                  </a:schemeClr>
                </a:solidFill>
                <a:effectLst/>
                <a:latin typeface="Optima" panose="02000503060000020004" pitchFamily="2" charset="0"/>
              </a:rPr>
              <a:t>, </a:t>
            </a:r>
            <a:r>
              <a:rPr lang="en-US" sz="1400" b="0" i="0" u="none" strike="noStrike" dirty="0" err="1">
                <a:solidFill>
                  <a:schemeClr val="bg1">
                    <a:lumMod val="50000"/>
                  </a:schemeClr>
                </a:solidFill>
                <a:effectLst/>
                <a:latin typeface="Optima" panose="02000503060000020004" pitchFamily="2" charset="0"/>
              </a:rPr>
              <a:t>Åsa</a:t>
            </a:r>
            <a:r>
              <a:rPr lang="en-US" sz="1400" b="0" i="0" u="none" strike="noStrike" dirty="0">
                <a:solidFill>
                  <a:schemeClr val="bg1">
                    <a:lumMod val="50000"/>
                  </a:schemeClr>
                </a:solidFill>
                <a:effectLst/>
                <a:latin typeface="Optima" panose="02000503060000020004" pitchFamily="2" charset="0"/>
              </a:rPr>
              <a:t> Strand, Richard Taylor, </a:t>
            </a:r>
            <a:r>
              <a:rPr lang="en-US" sz="1400" b="0" i="0" u="none" strike="noStrike" dirty="0" err="1">
                <a:solidFill>
                  <a:schemeClr val="bg1">
                    <a:lumMod val="50000"/>
                  </a:schemeClr>
                </a:solidFill>
                <a:effectLst/>
                <a:latin typeface="Optima" panose="02000503060000020004" pitchFamily="2" charset="0"/>
              </a:rPr>
              <a:t>Ryuta</a:t>
            </a:r>
            <a:r>
              <a:rPr lang="en-US" sz="1400" b="0" i="0" u="none" strike="noStrike" dirty="0">
                <a:solidFill>
                  <a:schemeClr val="bg1">
                    <a:lumMod val="50000"/>
                  </a:schemeClr>
                </a:solidFill>
                <a:effectLst/>
                <a:latin typeface="Optima" panose="02000503060000020004" pitchFamily="2" charset="0"/>
              </a:rPr>
              <a:t> Terada, Martin Thiel, </a:t>
            </a:r>
            <a:r>
              <a:rPr lang="en-US" sz="1400" b="0" i="0" u="none" strike="noStrike" dirty="0" err="1">
                <a:solidFill>
                  <a:schemeClr val="bg1">
                    <a:lumMod val="50000"/>
                  </a:schemeClr>
                </a:solidFill>
                <a:effectLst/>
                <a:latin typeface="Optima" panose="02000503060000020004" pitchFamily="2" charset="0"/>
              </a:rPr>
              <a:t>Takefumi</a:t>
            </a:r>
            <a:r>
              <a:rPr lang="en-US" sz="1400" b="0" i="0" u="none" strike="noStrike" dirty="0">
                <a:solidFill>
                  <a:schemeClr val="bg1">
                    <a:lumMod val="50000"/>
                  </a:schemeClr>
                </a:solidFill>
                <a:effectLst/>
                <a:latin typeface="Optima" panose="02000503060000020004" pitchFamily="2" charset="0"/>
              </a:rPr>
              <a:t> </a:t>
            </a:r>
            <a:r>
              <a:rPr lang="en-US" sz="1400" b="0" i="0" u="none" strike="noStrike" dirty="0" err="1">
                <a:solidFill>
                  <a:schemeClr val="bg1">
                    <a:lumMod val="50000"/>
                  </a:schemeClr>
                </a:solidFill>
                <a:effectLst/>
                <a:latin typeface="Optima" panose="02000503060000020004" pitchFamily="2" charset="0"/>
              </a:rPr>
              <a:t>Yorisue</a:t>
            </a:r>
            <a:r>
              <a:rPr lang="en-US" sz="1400" b="0" i="0" u="none" strike="noStrike" dirty="0">
                <a:solidFill>
                  <a:schemeClr val="bg1">
                    <a:lumMod val="50000"/>
                  </a:schemeClr>
                </a:solidFill>
                <a:effectLst/>
                <a:latin typeface="Optima" panose="02000503060000020004" pitchFamily="2" charset="0"/>
              </a:rPr>
              <a:t>, Danielle </a:t>
            </a:r>
            <a:r>
              <a:rPr lang="en-US" sz="1400" b="0" i="0" u="none" strike="noStrike" dirty="0" err="1">
                <a:solidFill>
                  <a:schemeClr val="bg1">
                    <a:lumMod val="50000"/>
                  </a:schemeClr>
                </a:solidFill>
                <a:effectLst/>
                <a:latin typeface="Optima" panose="02000503060000020004" pitchFamily="2" charset="0"/>
              </a:rPr>
              <a:t>Zacherl</a:t>
            </a:r>
            <a:endParaRPr lang="en-US" sz="1400" dirty="0">
              <a:solidFill>
                <a:schemeClr val="bg1">
                  <a:lumMod val="50000"/>
                </a:schemeClr>
              </a:solidFill>
              <a:latin typeface="Optima" panose="02000503060000020004" pitchFamily="2" charset="0"/>
            </a:endParaRPr>
          </a:p>
        </p:txBody>
      </p:sp>
      <p:pic>
        <p:nvPicPr>
          <p:cNvPr id="7" name="Picture 6" descr="Logo&#10;&#10;Description automatically generated">
            <a:extLst>
              <a:ext uri="{FF2B5EF4-FFF2-40B4-BE49-F238E27FC236}">
                <a16:creationId xmlns:a16="http://schemas.microsoft.com/office/drawing/2014/main" id="{53161ABF-6297-58F4-37A8-E3964C12FFFD}"/>
              </a:ext>
            </a:extLst>
          </p:cNvPr>
          <p:cNvPicPr>
            <a:picLocks noChangeAspect="1"/>
          </p:cNvPicPr>
          <p:nvPr/>
        </p:nvPicPr>
        <p:blipFill>
          <a:blip r:embed="rId5"/>
          <a:stretch>
            <a:fillRect/>
          </a:stretch>
        </p:blipFill>
        <p:spPr>
          <a:xfrm>
            <a:off x="7392112" y="3341971"/>
            <a:ext cx="1551021" cy="1578232"/>
          </a:xfrm>
          <a:prstGeom prst="rect">
            <a:avLst/>
          </a:prstGeom>
        </p:spPr>
      </p:pic>
    </p:spTree>
    <p:extLst>
      <p:ext uri="{BB962C8B-B14F-4D97-AF65-F5344CB8AC3E}">
        <p14:creationId xmlns:p14="http://schemas.microsoft.com/office/powerpoint/2010/main" val="237712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rgbClr val="000000"/>
                </a:solidFill>
                <a:effectLst/>
                <a:latin typeface="Arial" panose="020B0604020202020204" pitchFamily="34" charset="0"/>
                <a:cs typeface="Arial" panose="020B0604020202020204" pitchFamily="34" charset="0"/>
              </a:rPr>
              <a:t>The invasion history of </a:t>
            </a:r>
            <a:r>
              <a:rPr lang="en-US" dirty="0">
                <a:solidFill>
                  <a:srgbClr val="000000"/>
                </a:solidFill>
                <a:latin typeface="Arial" panose="020B0604020202020204" pitchFamily="34" charset="0"/>
                <a:cs typeface="Arial" panose="020B0604020202020204" pitchFamily="34" charset="0"/>
              </a:rPr>
              <a:t>non-native populations </a:t>
            </a:r>
            <a:r>
              <a:rPr lang="en-US" b="0" i="0" u="none" strike="noStrike" dirty="0">
                <a:solidFill>
                  <a:srgbClr val="000000"/>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Signatures of </a:t>
            </a:r>
            <a:r>
              <a:rPr lang="en-US" dirty="0">
                <a:solidFill>
                  <a:schemeClr val="bg1">
                    <a:lumMod val="50000"/>
                  </a:schemeClr>
                </a:solidFill>
                <a:latin typeface="Arial" panose="020B0604020202020204" pitchFamily="34" charset="0"/>
                <a:cs typeface="Arial" panose="020B0604020202020204" pitchFamily="34" charset="0"/>
              </a:rPr>
              <a:t>Pacific oysters on putatively co-introduced species (algae and invertebrates)</a:t>
            </a:r>
            <a:endParaRPr lang="en-US" sz="32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581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0"/>
            <a:ext cx="6334812"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Genetic differentiation among non-native populations</a:t>
            </a:r>
            <a:endParaRPr lang="en-US" sz="2400" dirty="0"/>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Tree>
    <p:extLst>
      <p:ext uri="{BB962C8B-B14F-4D97-AF65-F5344CB8AC3E}">
        <p14:creationId xmlns:p14="http://schemas.microsoft.com/office/powerpoint/2010/main" val="166247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159595" y="369768"/>
            <a:ext cx="3521439" cy="857250"/>
          </a:xfrm>
        </p:spPr>
        <p:txBody>
          <a:bodyPr>
            <a:normAutofit fontScale="90000"/>
          </a:bodyPr>
          <a:lstStyle/>
          <a:p>
            <a:r>
              <a:rPr lang="en-US" dirty="0">
                <a:latin typeface="Arial" panose="020B0604020202020204" pitchFamily="34" charset="0"/>
                <a:cs typeface="Arial" panose="020B0604020202020204" pitchFamily="34" charset="0"/>
              </a:rPr>
              <a:t>“Deliberate” ecological fitting during introductions</a:t>
            </a:r>
          </a:p>
        </p:txBody>
      </p:sp>
      <p:pic>
        <p:nvPicPr>
          <p:cNvPr id="3" name="Picture 2">
            <a:extLst>
              <a:ext uri="{FF2B5EF4-FFF2-40B4-BE49-F238E27FC236}">
                <a16:creationId xmlns:a16="http://schemas.microsoft.com/office/drawing/2014/main" id="{41EAD4F8-69A0-78AC-F830-50DB2FEE7729}"/>
              </a:ext>
            </a:extLst>
          </p:cNvPr>
          <p:cNvPicPr>
            <a:picLocks noChangeAspect="1"/>
          </p:cNvPicPr>
          <p:nvPr/>
        </p:nvPicPr>
        <p:blipFill>
          <a:blip r:embed="rId3"/>
          <a:stretch>
            <a:fillRect/>
          </a:stretch>
        </p:blipFill>
        <p:spPr>
          <a:xfrm>
            <a:off x="3823855" y="260771"/>
            <a:ext cx="5320145" cy="4884522"/>
          </a:xfrm>
          <a:prstGeom prst="rect">
            <a:avLst/>
          </a:prstGeom>
        </p:spPr>
      </p:pic>
      <p:pic>
        <p:nvPicPr>
          <p:cNvPr id="6" name="Picture 5">
            <a:extLst>
              <a:ext uri="{FF2B5EF4-FFF2-40B4-BE49-F238E27FC236}">
                <a16:creationId xmlns:a16="http://schemas.microsoft.com/office/drawing/2014/main" id="{1B8AB66E-F7B1-D9C1-C21E-B82BAA5FADEC}"/>
              </a:ext>
            </a:extLst>
          </p:cNvPr>
          <p:cNvPicPr>
            <a:picLocks noChangeAspect="1"/>
          </p:cNvPicPr>
          <p:nvPr/>
        </p:nvPicPr>
        <p:blipFill>
          <a:blip r:embed="rId4"/>
          <a:stretch>
            <a:fillRect/>
          </a:stretch>
        </p:blipFill>
        <p:spPr>
          <a:xfrm>
            <a:off x="180958" y="1888417"/>
            <a:ext cx="3478712" cy="3097652"/>
          </a:xfrm>
          <a:prstGeom prst="rect">
            <a:avLst/>
          </a:prstGeom>
        </p:spPr>
      </p:pic>
      <p:sp>
        <p:nvSpPr>
          <p:cNvPr id="7" name="TextBox 6">
            <a:extLst>
              <a:ext uri="{FF2B5EF4-FFF2-40B4-BE49-F238E27FC236}">
                <a16:creationId xmlns:a16="http://schemas.microsoft.com/office/drawing/2014/main" id="{A6C0FFF9-F774-1BC0-DD7C-F99E39C0D8F1}"/>
              </a:ext>
            </a:extLst>
          </p:cNvPr>
          <p:cNvSpPr txBox="1"/>
          <p:nvPr/>
        </p:nvSpPr>
        <p:spPr>
          <a:xfrm>
            <a:off x="5465432" y="475228"/>
            <a:ext cx="3568045" cy="646331"/>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Native: r</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 -0.777; p&lt; 0.001</a:t>
            </a:r>
          </a:p>
          <a:p>
            <a:r>
              <a:rPr lang="en-US" sz="1800" dirty="0">
                <a:latin typeface="Arial" panose="020B0604020202020204" pitchFamily="34" charset="0"/>
                <a:cs typeface="Arial" panose="020B0604020202020204" pitchFamily="34" charset="0"/>
              </a:rPr>
              <a:t>Introduced r</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 -0.744; p&lt; 0.001</a:t>
            </a:r>
            <a:endParaRPr lang="en-US" dirty="0"/>
          </a:p>
        </p:txBody>
      </p:sp>
    </p:spTree>
    <p:extLst>
      <p:ext uri="{BB962C8B-B14F-4D97-AF65-F5344CB8AC3E}">
        <p14:creationId xmlns:p14="http://schemas.microsoft.com/office/powerpoint/2010/main" val="421937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96D20-61EF-EB4A-B4F9-445ED6F3411F}"/>
              </a:ext>
            </a:extLst>
          </p:cNvPr>
          <p:cNvPicPr>
            <a:picLocks noChangeAspect="1"/>
          </p:cNvPicPr>
          <p:nvPr/>
        </p:nvPicPr>
        <p:blipFill rotWithShape="1">
          <a:blip r:embed="rId2"/>
          <a:srcRect t="15528"/>
          <a:stretch/>
        </p:blipFill>
        <p:spPr>
          <a:xfrm>
            <a:off x="279077" y="27639"/>
            <a:ext cx="4782107" cy="2638487"/>
          </a:xfrm>
          <a:prstGeom prst="rect">
            <a:avLst/>
          </a:prstGeom>
        </p:spPr>
      </p:pic>
      <p:pic>
        <p:nvPicPr>
          <p:cNvPr id="5" name="Picture 4">
            <a:extLst>
              <a:ext uri="{FF2B5EF4-FFF2-40B4-BE49-F238E27FC236}">
                <a16:creationId xmlns:a16="http://schemas.microsoft.com/office/drawing/2014/main" id="{76962C28-C810-FF4E-A260-F98CBDE24C15}"/>
              </a:ext>
            </a:extLst>
          </p:cNvPr>
          <p:cNvPicPr>
            <a:picLocks noChangeAspect="1"/>
          </p:cNvPicPr>
          <p:nvPr/>
        </p:nvPicPr>
        <p:blipFill>
          <a:blip r:embed="rId3"/>
          <a:stretch>
            <a:fillRect/>
          </a:stretch>
        </p:blipFill>
        <p:spPr>
          <a:xfrm>
            <a:off x="1400917" y="2814453"/>
            <a:ext cx="6329162" cy="2329048"/>
          </a:xfrm>
          <a:prstGeom prst="rect">
            <a:avLst/>
          </a:prstGeom>
        </p:spPr>
      </p:pic>
      <p:sp>
        <p:nvSpPr>
          <p:cNvPr id="6" name="TextBox 5">
            <a:extLst>
              <a:ext uri="{FF2B5EF4-FFF2-40B4-BE49-F238E27FC236}">
                <a16:creationId xmlns:a16="http://schemas.microsoft.com/office/drawing/2014/main" id="{59BA7E65-307A-D94C-BD18-FFC61B3757AE}"/>
              </a:ext>
            </a:extLst>
          </p:cNvPr>
          <p:cNvSpPr txBox="1"/>
          <p:nvPr/>
        </p:nvSpPr>
        <p:spPr>
          <a:xfrm>
            <a:off x="6620493" y="2814452"/>
            <a:ext cx="1279517" cy="300082"/>
          </a:xfrm>
          <a:prstGeom prst="rect">
            <a:avLst/>
          </a:prstGeom>
          <a:noFill/>
        </p:spPr>
        <p:txBody>
          <a:bodyPr wrap="none" rtlCol="0">
            <a:spAutoFit/>
          </a:bodyPr>
          <a:lstStyle/>
          <a:p>
            <a:r>
              <a:rPr lang="en-US" sz="1350" dirty="0"/>
              <a:t>Northern Japan</a:t>
            </a:r>
          </a:p>
        </p:txBody>
      </p:sp>
      <p:sp>
        <p:nvSpPr>
          <p:cNvPr id="7" name="TextBox 6">
            <a:extLst>
              <a:ext uri="{FF2B5EF4-FFF2-40B4-BE49-F238E27FC236}">
                <a16:creationId xmlns:a16="http://schemas.microsoft.com/office/drawing/2014/main" id="{97CA4717-90F7-3344-B088-E0ED10249430}"/>
              </a:ext>
            </a:extLst>
          </p:cNvPr>
          <p:cNvSpPr txBox="1"/>
          <p:nvPr/>
        </p:nvSpPr>
        <p:spPr>
          <a:xfrm>
            <a:off x="6621695" y="3840476"/>
            <a:ext cx="1277914" cy="300082"/>
          </a:xfrm>
          <a:prstGeom prst="rect">
            <a:avLst/>
          </a:prstGeom>
          <a:noFill/>
        </p:spPr>
        <p:txBody>
          <a:bodyPr wrap="none" rtlCol="0">
            <a:spAutoFit/>
          </a:bodyPr>
          <a:lstStyle/>
          <a:p>
            <a:r>
              <a:rPr lang="en-US" sz="1350" dirty="0"/>
              <a:t>Southern Japan</a:t>
            </a:r>
          </a:p>
        </p:txBody>
      </p:sp>
      <p:sp>
        <p:nvSpPr>
          <p:cNvPr id="8" name="TextBox 7">
            <a:extLst>
              <a:ext uri="{FF2B5EF4-FFF2-40B4-BE49-F238E27FC236}">
                <a16:creationId xmlns:a16="http://schemas.microsoft.com/office/drawing/2014/main" id="{25259B3F-F571-B34C-9545-AD394002CC89}"/>
              </a:ext>
            </a:extLst>
          </p:cNvPr>
          <p:cNvSpPr txBox="1"/>
          <p:nvPr/>
        </p:nvSpPr>
        <p:spPr>
          <a:xfrm>
            <a:off x="5512361" y="762403"/>
            <a:ext cx="2217717" cy="1131079"/>
          </a:xfrm>
          <a:prstGeom prst="rect">
            <a:avLst/>
          </a:prstGeom>
          <a:noFill/>
        </p:spPr>
        <p:txBody>
          <a:bodyPr wrap="square" rtlCol="0">
            <a:spAutoFit/>
          </a:bodyPr>
          <a:lstStyle/>
          <a:p>
            <a:r>
              <a:rPr lang="en-US" sz="1350" dirty="0">
                <a:solidFill>
                  <a:srgbClr val="FF0000"/>
                </a:solidFill>
                <a:latin typeface="Arial" panose="020B0604020202020204" pitchFamily="34" charset="0"/>
                <a:cs typeface="Arial" panose="020B0604020202020204" pitchFamily="34" charset="0"/>
              </a:rPr>
              <a:t>Northern (44ºN) Japanese oysters had greater fitness in Puget Sound WA (47ºN) relative to Southern (33ºN) Japanese oysters</a:t>
            </a:r>
          </a:p>
        </p:txBody>
      </p:sp>
      <p:sp>
        <p:nvSpPr>
          <p:cNvPr id="2" name="TextBox 1">
            <a:extLst>
              <a:ext uri="{FF2B5EF4-FFF2-40B4-BE49-F238E27FC236}">
                <a16:creationId xmlns:a16="http://schemas.microsoft.com/office/drawing/2014/main" id="{2A3A22E4-2A69-CD66-453D-23B46F73B850}"/>
              </a:ext>
            </a:extLst>
          </p:cNvPr>
          <p:cNvSpPr txBox="1"/>
          <p:nvPr/>
        </p:nvSpPr>
        <p:spPr>
          <a:xfrm>
            <a:off x="4281772" y="1821339"/>
            <a:ext cx="486222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Northern Japan oysters (38% mortality)</a:t>
            </a:r>
          </a:p>
        </p:txBody>
      </p:sp>
      <p:sp>
        <p:nvSpPr>
          <p:cNvPr id="3" name="TextBox 2">
            <a:extLst>
              <a:ext uri="{FF2B5EF4-FFF2-40B4-BE49-F238E27FC236}">
                <a16:creationId xmlns:a16="http://schemas.microsoft.com/office/drawing/2014/main" id="{E03A7EE2-A648-01F7-96A5-16E081C378B8}"/>
              </a:ext>
            </a:extLst>
          </p:cNvPr>
          <p:cNvSpPr txBox="1"/>
          <p:nvPr/>
        </p:nvSpPr>
        <p:spPr>
          <a:xfrm>
            <a:off x="4297721" y="2250628"/>
            <a:ext cx="4907113"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Southern Japan oysters (74% mortality)</a:t>
            </a:r>
          </a:p>
        </p:txBody>
      </p:sp>
    </p:spTree>
    <p:extLst>
      <p:ext uri="{BB962C8B-B14F-4D97-AF65-F5344CB8AC3E}">
        <p14:creationId xmlns:p14="http://schemas.microsoft.com/office/powerpoint/2010/main" val="227619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Signatures of </a:t>
            </a:r>
            <a:r>
              <a:rPr lang="en-US" dirty="0">
                <a:latin typeface="Arial" panose="020B0604020202020204" pitchFamily="34" charset="0"/>
                <a:cs typeface="Arial" panose="020B0604020202020204" pitchFamily="34" charset="0"/>
              </a:rPr>
              <a:t>Pacific oysters on putatively co-introduced species (algae and invertebrates)</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1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2095052" y="1335086"/>
            <a:ext cx="6246305" cy="2139553"/>
          </a:xfrm>
        </p:spPr>
        <p:txBody>
          <a:bodyPr>
            <a:noAutofit/>
          </a:bodyPr>
          <a:lstStyle/>
          <a:p>
            <a:r>
              <a:rPr lang="en-US" sz="3200" i="1" dirty="0"/>
              <a:t>The greatest agency of all that spreads marine animals to new quarters of the world must be the business of oyster culture, a very ancient and world-wide craft. </a:t>
            </a:r>
            <a:br>
              <a:rPr lang="en-US" sz="3200" i="1" dirty="0"/>
            </a:br>
            <a:r>
              <a:rPr lang="en-US" sz="3200" dirty="0"/>
              <a:t>– Charles Elton (1958)</a:t>
            </a:r>
          </a:p>
        </p:txBody>
      </p:sp>
    </p:spTree>
    <p:extLst>
      <p:ext uri="{BB962C8B-B14F-4D97-AF65-F5344CB8AC3E}">
        <p14:creationId xmlns:p14="http://schemas.microsoft.com/office/powerpoint/2010/main" val="2000185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7C61D-8711-CD08-4967-FB20EA64C207}"/>
              </a:ext>
            </a:extLst>
          </p:cNvPr>
          <p:cNvPicPr>
            <a:picLocks noChangeAspect="1"/>
          </p:cNvPicPr>
          <p:nvPr/>
        </p:nvPicPr>
        <p:blipFill rotWithShape="1">
          <a:blip r:embed="rId2"/>
          <a:srcRect l="3631" t="4071" r="69611" b="66277"/>
          <a:stretch/>
        </p:blipFill>
        <p:spPr>
          <a:xfrm>
            <a:off x="0" y="898964"/>
            <a:ext cx="3252190" cy="3603866"/>
          </a:xfrm>
          <a:prstGeom prst="rect">
            <a:avLst/>
          </a:prstGeom>
        </p:spPr>
      </p:pic>
      <p:pic>
        <p:nvPicPr>
          <p:cNvPr id="8" name="Picture 7">
            <a:extLst>
              <a:ext uri="{FF2B5EF4-FFF2-40B4-BE49-F238E27FC236}">
                <a16:creationId xmlns:a16="http://schemas.microsoft.com/office/drawing/2014/main" id="{1DDBAF29-6063-F346-58E0-87CB2552FD5D}"/>
              </a:ext>
            </a:extLst>
          </p:cNvPr>
          <p:cNvPicPr>
            <a:picLocks noChangeAspect="1"/>
          </p:cNvPicPr>
          <p:nvPr/>
        </p:nvPicPr>
        <p:blipFill rotWithShape="1">
          <a:blip r:embed="rId3"/>
          <a:srcRect t="3288" r="69427" b="67183"/>
          <a:stretch/>
        </p:blipFill>
        <p:spPr>
          <a:xfrm>
            <a:off x="2573517" y="997796"/>
            <a:ext cx="3526606" cy="3406202"/>
          </a:xfrm>
          <a:prstGeom prst="rect">
            <a:avLst/>
          </a:prstGeom>
        </p:spPr>
      </p:pic>
      <p:sp>
        <p:nvSpPr>
          <p:cNvPr id="9" name="TextBox 8">
            <a:extLst>
              <a:ext uri="{FF2B5EF4-FFF2-40B4-BE49-F238E27FC236}">
                <a16:creationId xmlns:a16="http://schemas.microsoft.com/office/drawing/2014/main" id="{76661EDA-A88A-6703-0939-662C5EE93B23}"/>
              </a:ext>
            </a:extLst>
          </p:cNvPr>
          <p:cNvSpPr txBox="1"/>
          <p:nvPr/>
        </p:nvSpPr>
        <p:spPr>
          <a:xfrm>
            <a:off x="622759" y="203217"/>
            <a:ext cx="4675105" cy="646331"/>
          </a:xfrm>
          <a:prstGeom prst="rect">
            <a:avLst/>
          </a:prstGeom>
          <a:noFill/>
        </p:spPr>
        <p:txBody>
          <a:bodyPr wrap="square" rtlCol="0">
            <a:spAutoFit/>
          </a:bodyPr>
          <a:lstStyle/>
          <a:p>
            <a:r>
              <a:rPr lang="en-US" dirty="0"/>
              <a:t>Pacific oysters from Europe and Canada, Washington state came from northern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11" name="Picture 10">
            <a:extLst>
              <a:ext uri="{FF2B5EF4-FFF2-40B4-BE49-F238E27FC236}">
                <a16:creationId xmlns:a16="http://schemas.microsoft.com/office/drawing/2014/main" id="{4E593175-064B-8BEC-E3EF-D432ADAF103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142193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558470F-069D-9AFA-3C10-E7C9A1965D77}"/>
              </a:ext>
            </a:extLst>
          </p:cNvPr>
          <p:cNvPicPr>
            <a:picLocks noChangeAspect="1"/>
          </p:cNvPicPr>
          <p:nvPr/>
        </p:nvPicPr>
        <p:blipFill>
          <a:blip r:embed="rId2"/>
          <a:stretch>
            <a:fillRect/>
          </a:stretch>
        </p:blipFill>
        <p:spPr>
          <a:xfrm>
            <a:off x="161690" y="0"/>
            <a:ext cx="4050655" cy="5143500"/>
          </a:xfrm>
          <a:prstGeom prst="rect">
            <a:avLst/>
          </a:prstGeom>
        </p:spPr>
      </p:pic>
      <p:pic>
        <p:nvPicPr>
          <p:cNvPr id="11" name="Picture 10">
            <a:extLst>
              <a:ext uri="{FF2B5EF4-FFF2-40B4-BE49-F238E27FC236}">
                <a16:creationId xmlns:a16="http://schemas.microsoft.com/office/drawing/2014/main" id="{49E54783-2DCE-87F1-61B3-9DF4EE2C0F1B}"/>
              </a:ext>
            </a:extLst>
          </p:cNvPr>
          <p:cNvPicPr>
            <a:picLocks noChangeAspect="1"/>
          </p:cNvPicPr>
          <p:nvPr/>
        </p:nvPicPr>
        <p:blipFill>
          <a:blip r:embed="rId3"/>
          <a:stretch>
            <a:fillRect/>
          </a:stretch>
        </p:blipFill>
        <p:spPr>
          <a:xfrm>
            <a:off x="4358719" y="179109"/>
            <a:ext cx="4785281" cy="4785281"/>
          </a:xfrm>
          <a:prstGeom prst="rect">
            <a:avLst/>
          </a:prstGeom>
        </p:spPr>
      </p:pic>
    </p:spTree>
    <p:extLst>
      <p:ext uri="{BB962C8B-B14F-4D97-AF65-F5344CB8AC3E}">
        <p14:creationId xmlns:p14="http://schemas.microsoft.com/office/powerpoint/2010/main" val="2427815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61EDA-A88A-6703-0939-662C5EE93B23}"/>
              </a:ext>
            </a:extLst>
          </p:cNvPr>
          <p:cNvSpPr txBox="1"/>
          <p:nvPr/>
        </p:nvSpPr>
        <p:spPr>
          <a:xfrm>
            <a:off x="154810" y="262648"/>
            <a:ext cx="2610635" cy="923330"/>
          </a:xfrm>
          <a:prstGeom prst="rect">
            <a:avLst/>
          </a:prstGeom>
          <a:noFill/>
        </p:spPr>
        <p:txBody>
          <a:bodyPr wrap="square" rtlCol="0">
            <a:spAutoFit/>
          </a:bodyPr>
          <a:lstStyle/>
          <a:p>
            <a:pPr algn="ctr"/>
            <a:r>
              <a:rPr lang="en-US" dirty="0"/>
              <a:t>Pacific oysters from New Zealand came from southern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3" name="Picture 2">
            <a:extLst>
              <a:ext uri="{FF2B5EF4-FFF2-40B4-BE49-F238E27FC236}">
                <a16:creationId xmlns:a16="http://schemas.microsoft.com/office/drawing/2014/main" id="{58CE396A-63BF-A8F8-B4AD-B863F1C05A96}"/>
              </a:ext>
            </a:extLst>
          </p:cNvPr>
          <p:cNvPicPr>
            <a:picLocks noChangeAspect="1"/>
          </p:cNvPicPr>
          <p:nvPr/>
        </p:nvPicPr>
        <p:blipFill rotWithShape="1">
          <a:blip r:embed="rId2"/>
          <a:srcRect t="4765" r="68144" b="62978"/>
          <a:stretch/>
        </p:blipFill>
        <p:spPr>
          <a:xfrm>
            <a:off x="-200015" y="1313621"/>
            <a:ext cx="3320287" cy="3362074"/>
          </a:xfrm>
          <a:prstGeom prst="rect">
            <a:avLst/>
          </a:prstGeom>
        </p:spPr>
      </p:pic>
      <p:pic>
        <p:nvPicPr>
          <p:cNvPr id="6" name="Picture 5">
            <a:extLst>
              <a:ext uri="{FF2B5EF4-FFF2-40B4-BE49-F238E27FC236}">
                <a16:creationId xmlns:a16="http://schemas.microsoft.com/office/drawing/2014/main" id="{0A4DFC8B-5468-B027-E8F0-0434D00F802C}"/>
              </a:ext>
            </a:extLst>
          </p:cNvPr>
          <p:cNvPicPr>
            <a:picLocks noChangeAspect="1"/>
          </p:cNvPicPr>
          <p:nvPr/>
        </p:nvPicPr>
        <p:blipFill rotWithShape="1">
          <a:blip r:embed="rId3"/>
          <a:srcRect t="4215" r="68877" b="66278"/>
          <a:stretch/>
        </p:blipFill>
        <p:spPr>
          <a:xfrm>
            <a:off x="2492612" y="1313621"/>
            <a:ext cx="3215628" cy="3048753"/>
          </a:xfrm>
          <a:prstGeom prst="rect">
            <a:avLst/>
          </a:prstGeom>
        </p:spPr>
      </p:pic>
      <p:sp>
        <p:nvSpPr>
          <p:cNvPr id="7" name="TextBox 6">
            <a:extLst>
              <a:ext uri="{FF2B5EF4-FFF2-40B4-BE49-F238E27FC236}">
                <a16:creationId xmlns:a16="http://schemas.microsoft.com/office/drawing/2014/main" id="{B90125D4-B077-014D-423F-74A009993C49}"/>
              </a:ext>
            </a:extLst>
          </p:cNvPr>
          <p:cNvSpPr txBox="1"/>
          <p:nvPr/>
        </p:nvSpPr>
        <p:spPr>
          <a:xfrm>
            <a:off x="2794560" y="124148"/>
            <a:ext cx="2742425" cy="1200329"/>
          </a:xfrm>
          <a:prstGeom prst="rect">
            <a:avLst/>
          </a:prstGeom>
          <a:noFill/>
        </p:spPr>
        <p:txBody>
          <a:bodyPr wrap="square" rtlCol="0">
            <a:spAutoFit/>
          </a:bodyPr>
          <a:lstStyle/>
          <a:p>
            <a:pPr algn="ctr"/>
            <a:r>
              <a:rPr lang="en-US" dirty="0"/>
              <a:t>Pacific oysters from southern California are a mix of northern and southern Japan</a:t>
            </a:r>
          </a:p>
        </p:txBody>
      </p:sp>
      <p:pic>
        <p:nvPicPr>
          <p:cNvPr id="11" name="Picture 10">
            <a:extLst>
              <a:ext uri="{FF2B5EF4-FFF2-40B4-BE49-F238E27FC236}">
                <a16:creationId xmlns:a16="http://schemas.microsoft.com/office/drawing/2014/main" id="{B1B45EFC-78F5-4988-6D51-20739A84852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396322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254EC-2B5D-D452-7EE6-D5E47264EC12}"/>
              </a:ext>
            </a:extLst>
          </p:cNvPr>
          <p:cNvPicPr>
            <a:picLocks noChangeAspect="1"/>
          </p:cNvPicPr>
          <p:nvPr/>
        </p:nvPicPr>
        <p:blipFill rotWithShape="1">
          <a:blip r:embed="rId3"/>
          <a:srcRect l="52918" t="51467"/>
          <a:stretch/>
        </p:blipFill>
        <p:spPr>
          <a:xfrm>
            <a:off x="308345" y="348791"/>
            <a:ext cx="5671957" cy="4445917"/>
          </a:xfrm>
          <a:prstGeom prst="rect">
            <a:avLst/>
          </a:prstGeom>
        </p:spPr>
      </p:pic>
      <p:pic>
        <p:nvPicPr>
          <p:cNvPr id="6" name="Picture 5">
            <a:extLst>
              <a:ext uri="{FF2B5EF4-FFF2-40B4-BE49-F238E27FC236}">
                <a16:creationId xmlns:a16="http://schemas.microsoft.com/office/drawing/2014/main" id="{4FB10361-BB9A-007A-8220-1E694C4B137A}"/>
              </a:ext>
            </a:extLst>
          </p:cNvPr>
          <p:cNvPicPr>
            <a:picLocks noChangeAspect="1"/>
          </p:cNvPicPr>
          <p:nvPr/>
        </p:nvPicPr>
        <p:blipFill>
          <a:blip r:embed="rId4"/>
          <a:stretch>
            <a:fillRect/>
          </a:stretch>
        </p:blipFill>
        <p:spPr>
          <a:xfrm>
            <a:off x="5219298" y="263948"/>
            <a:ext cx="4445917" cy="4445917"/>
          </a:xfrm>
          <a:prstGeom prst="rect">
            <a:avLst/>
          </a:prstGeom>
        </p:spPr>
      </p:pic>
    </p:spTree>
    <p:extLst>
      <p:ext uri="{BB962C8B-B14F-4D97-AF65-F5344CB8AC3E}">
        <p14:creationId xmlns:p14="http://schemas.microsoft.com/office/powerpoint/2010/main" val="3824402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pic>
        <p:nvPicPr>
          <p:cNvPr id="3" name="Picture 2">
            <a:extLst>
              <a:ext uri="{FF2B5EF4-FFF2-40B4-BE49-F238E27FC236}">
                <a16:creationId xmlns:a16="http://schemas.microsoft.com/office/drawing/2014/main" id="{875315B2-A197-1DDA-7B3B-295727DC368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624657" y="1466430"/>
            <a:ext cx="4340433" cy="3015850"/>
          </a:xfrm>
          <a:prstGeom prst="rect">
            <a:avLst/>
          </a:prstGeom>
          <a:ln>
            <a:noFill/>
          </a:ln>
        </p:spPr>
      </p:pic>
    </p:spTree>
    <p:extLst>
      <p:ext uri="{BB962C8B-B14F-4D97-AF65-F5344CB8AC3E}">
        <p14:creationId xmlns:p14="http://schemas.microsoft.com/office/powerpoint/2010/main" val="3887527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5AD-F103-7145-957D-66F94F1479CD}"/>
              </a:ext>
            </a:extLst>
          </p:cNvPr>
          <p:cNvSpPr>
            <a:spLocks noGrp="1"/>
          </p:cNvSpPr>
          <p:nvPr>
            <p:ph type="title"/>
          </p:nvPr>
        </p:nvSpPr>
        <p:spPr/>
        <p:txBody>
          <a:bodyPr/>
          <a:lstStyle/>
          <a:p>
            <a:r>
              <a:rPr lang="en-US" dirty="0"/>
              <a:t>Results (so far)</a:t>
            </a:r>
          </a:p>
        </p:txBody>
      </p:sp>
      <p:sp>
        <p:nvSpPr>
          <p:cNvPr id="3" name="Content Placeholder 2">
            <a:extLst>
              <a:ext uri="{FF2B5EF4-FFF2-40B4-BE49-F238E27FC236}">
                <a16:creationId xmlns:a16="http://schemas.microsoft.com/office/drawing/2014/main" id="{8836CDF5-BCE5-ED48-B4E8-D988BD049B81}"/>
              </a:ext>
            </a:extLst>
          </p:cNvPr>
          <p:cNvSpPr>
            <a:spLocks noGrp="1"/>
          </p:cNvSpPr>
          <p:nvPr>
            <p:ph idx="1"/>
          </p:nvPr>
        </p:nvSpPr>
        <p:spPr>
          <a:xfrm>
            <a:off x="1485900" y="1200151"/>
            <a:ext cx="6363689" cy="3840925"/>
          </a:xfrm>
        </p:spPr>
        <p:txBody>
          <a:bodyPr>
            <a:normAutofit fontScale="92500"/>
          </a:bodyPr>
          <a:lstStyle/>
          <a:p>
            <a:r>
              <a:rPr lang="en-US" dirty="0"/>
              <a:t>We can trace genetic history of feral </a:t>
            </a:r>
            <a:r>
              <a:rPr lang="en-US" i="1" dirty="0"/>
              <a:t>Crassostrea</a:t>
            </a:r>
            <a:r>
              <a:rPr lang="en-US" dirty="0"/>
              <a:t> </a:t>
            </a:r>
            <a:r>
              <a:rPr lang="en-US" i="1" dirty="0"/>
              <a:t>gigas </a:t>
            </a:r>
            <a:r>
              <a:rPr lang="en-US" dirty="0"/>
              <a:t>back to native sources</a:t>
            </a:r>
          </a:p>
          <a:p>
            <a:pPr lvl="1"/>
            <a:r>
              <a:rPr lang="en-US" dirty="0"/>
              <a:t>Northern Japan was source for NW North America, southern Europe</a:t>
            </a:r>
          </a:p>
          <a:p>
            <a:pPr lvl="1"/>
            <a:r>
              <a:rPr lang="en-US" dirty="0"/>
              <a:t>Southern Japan source for California and New Zealand</a:t>
            </a:r>
          </a:p>
          <a:p>
            <a:pPr lvl="1"/>
            <a:r>
              <a:rPr lang="en-US" dirty="0"/>
              <a:t>Strange “hybrid” / inbred line / Sea of Japan lineage is found in South America and northern Europe</a:t>
            </a:r>
          </a:p>
          <a:p>
            <a:r>
              <a:rPr lang="en-US" dirty="0"/>
              <a:t>The environment of native sources predicts local non-native environments. </a:t>
            </a:r>
          </a:p>
          <a:p>
            <a:pPr lvl="1"/>
            <a:r>
              <a:rPr lang="en-US" dirty="0"/>
              <a:t>This suggests either ecological fitting or strain dispersal (or others?)</a:t>
            </a:r>
          </a:p>
        </p:txBody>
      </p:sp>
    </p:spTree>
    <p:extLst>
      <p:ext uri="{BB962C8B-B14F-4D97-AF65-F5344CB8AC3E}">
        <p14:creationId xmlns:p14="http://schemas.microsoft.com/office/powerpoint/2010/main" val="1528691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3212-B3D6-31F2-BAE9-510F1B829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25D24-947D-E6A9-42C9-9CBC1B5F2CEA}"/>
              </a:ext>
            </a:extLst>
          </p:cNvPr>
          <p:cNvSpPr>
            <a:spLocks noGrp="1"/>
          </p:cNvSpPr>
          <p:nvPr>
            <p:ph idx="1"/>
          </p:nvPr>
        </p:nvSpPr>
        <p:spPr/>
        <p:txBody>
          <a:bodyPr/>
          <a:lstStyle/>
          <a:p>
            <a:r>
              <a:rPr lang="en-US" dirty="0"/>
              <a:t>We note that our approach is to collect feral populations today to infer neutral dispersal patterns that occurred in the past; thus, our interpretations of geographic patterns must keep this limitation in mind. For example, concluding that Pacific Northwest individuals came from northern Japan and southern California from southern Japan may indicate a) the historical record is incorrect or b) the historical record is correct, oysters arrived from all over Japan, but a subset of genotypes created feral populations that survive today. </a:t>
            </a:r>
          </a:p>
        </p:txBody>
      </p:sp>
    </p:spTree>
    <p:extLst>
      <p:ext uri="{BB962C8B-B14F-4D97-AF65-F5344CB8AC3E}">
        <p14:creationId xmlns:p14="http://schemas.microsoft.com/office/powerpoint/2010/main" val="309137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48C9B4-04AA-0DCB-6711-49BE28518323}"/>
              </a:ext>
            </a:extLst>
          </p:cNvPr>
          <p:cNvGraphicFramePr>
            <a:graphicFrameLocks noGrp="1"/>
          </p:cNvGraphicFramePr>
          <p:nvPr>
            <p:extLst>
              <p:ext uri="{D42A27DB-BD31-4B8C-83A1-F6EECF244321}">
                <p14:modId xmlns:p14="http://schemas.microsoft.com/office/powerpoint/2010/main" val="1530222465"/>
              </p:ext>
            </p:extLst>
          </p:nvPr>
        </p:nvGraphicFramePr>
        <p:xfrm>
          <a:off x="2683145" y="45050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Eric Pante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Arial" panose="020B0604020202020204" pitchFamily="34" charset="0"/>
                          <a:cs typeface="Arial" panose="020B0604020202020204" pitchFamily="34" charset="0"/>
                        </a:rPr>
                        <a:t>Takefumi</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Yorisue</a:t>
                      </a:r>
                      <a:r>
                        <a:rPr lang="en-US" sz="1600" b="0" i="0" u="none" strike="noStrike" dirty="0">
                          <a:solidFill>
                            <a:srgbClr val="000000"/>
                          </a:solidFill>
                          <a:effectLst/>
                          <a:latin typeface="Arial" panose="020B0604020202020204" pitchFamily="34" charset="0"/>
                          <a:cs typeface="Arial" panose="020B0604020202020204" pitchFamily="34" charset="0"/>
                        </a:rPr>
                        <a:t>, Masahiro </a:t>
                      </a:r>
                      <a:r>
                        <a:rPr lang="en-US" sz="1600" b="0" i="0" u="none" strike="noStrike" dirty="0" err="1">
                          <a:solidFill>
                            <a:srgbClr val="000000"/>
                          </a:solidFill>
                          <a:effectLst/>
                          <a:latin typeface="Arial" panose="020B0604020202020204" pitchFamily="34" charset="0"/>
                          <a:cs typeface="Arial" panose="020B0604020202020204" pitchFamily="34" charset="0"/>
                        </a:rPr>
                        <a:t>Nakaoka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Mits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Masahiro Hori, Gen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Ryuta</a:t>
                      </a:r>
                      <a:r>
                        <a:rPr lang="en-US" sz="1600" b="0" i="0" u="none" strike="noStrike" dirty="0">
                          <a:solidFill>
                            <a:srgbClr val="000000"/>
                          </a:solidFill>
                          <a:effectLst/>
                          <a:latin typeface="Arial" panose="020B0604020202020204" pitchFamily="34" charset="0"/>
                          <a:cs typeface="Arial" panose="020B0604020202020204" pitchFamily="34" charset="0"/>
                        </a:rPr>
                        <a:t> Terada, </a:t>
                      </a:r>
                      <a:r>
                        <a:rPr lang="en-US" sz="1600" b="0" i="0" u="none" strike="noStrike" dirty="0" err="1">
                          <a:solidFill>
                            <a:srgbClr val="000000"/>
                          </a:solidFill>
                          <a:effectLst/>
                          <a:latin typeface="Arial" panose="020B0604020202020204" pitchFamily="34" charset="0"/>
                          <a:cs typeface="Arial" panose="020B0604020202020204" pitchFamily="34" charset="0"/>
                        </a:rPr>
                        <a:t>Hikaru</a:t>
                      </a:r>
                      <a:r>
                        <a:rPr lang="en-US" sz="1600" b="0" i="0" u="none" strike="noStrike" dirty="0">
                          <a:solidFill>
                            <a:srgbClr val="000000"/>
                          </a:solidFill>
                          <a:effectLst/>
                          <a:latin typeface="Arial" panose="020B0604020202020204" pitchFamily="34"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Kun-Seop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Jennifer Ruesink, Hilary Heyford, Danielle Zacherl,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Asa Strand, Judith </a:t>
                      </a:r>
                      <a:r>
                        <a:rPr lang="en-US" sz="1600" b="0" i="0" u="none" strike="noStrike" dirty="0" err="1">
                          <a:solidFill>
                            <a:srgbClr val="000000"/>
                          </a:solidFill>
                          <a:effectLst/>
                          <a:latin typeface="Arial" panose="020B0604020202020204" pitchFamily="34" charset="0"/>
                          <a:cs typeface="Arial" panose="020B0604020202020204" pitchFamily="34" charset="0"/>
                        </a:rPr>
                        <a:t>Kochmann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spTree>
    <p:extLst>
      <p:ext uri="{BB962C8B-B14F-4D97-AF65-F5344CB8AC3E}">
        <p14:creationId xmlns:p14="http://schemas.microsoft.com/office/powerpoint/2010/main" val="406741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89949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1170" y="1314861"/>
            <a:ext cx="2629830" cy="857250"/>
          </a:xfrm>
        </p:spPr>
        <p:txBody>
          <a:bodyPr>
            <a:normAutofit fontScale="90000"/>
          </a:bodyPr>
          <a:lstStyle/>
          <a:p>
            <a:r>
              <a:rPr lang="en-US" dirty="0"/>
              <a:t>Dozens of species that moved with </a:t>
            </a:r>
            <a:br>
              <a:rPr lang="en-US" dirty="0"/>
            </a:br>
            <a:r>
              <a:rPr lang="en-US" i="1" dirty="0"/>
              <a:t>C. gigas</a:t>
            </a:r>
            <a:br>
              <a:rPr lang="en-US" dirty="0"/>
            </a:br>
            <a:endParaRPr lang="en-US" dirty="0">
              <a:solidFill>
                <a:srgbClr val="FF0000"/>
              </a:solidFill>
            </a:endParaRPr>
          </a:p>
        </p:txBody>
      </p:sp>
      <p:sp>
        <p:nvSpPr>
          <p:cNvPr id="6" name="TextBox 5"/>
          <p:cNvSpPr txBox="1"/>
          <p:nvPr/>
        </p:nvSpPr>
        <p:spPr>
          <a:xfrm>
            <a:off x="6090792" y="4821109"/>
            <a:ext cx="1908471" cy="300082"/>
          </a:xfrm>
          <a:prstGeom prst="rect">
            <a:avLst/>
          </a:prstGeom>
          <a:noFill/>
        </p:spPr>
        <p:txBody>
          <a:bodyPr wrap="none" rtlCol="0">
            <a:spAutoFit/>
          </a:bodyPr>
          <a:lstStyle/>
          <a:p>
            <a:r>
              <a:rPr lang="en-US" sz="1350" dirty="0" err="1"/>
              <a:t>Ruesink</a:t>
            </a:r>
            <a:r>
              <a:rPr lang="en-US" sz="1350" dirty="0"/>
              <a:t> et al. 2005 ARES</a:t>
            </a:r>
          </a:p>
        </p:txBody>
      </p:sp>
      <p:pic>
        <p:nvPicPr>
          <p:cNvPr id="7" name="Picture 6"/>
          <p:cNvPicPr>
            <a:picLocks noChangeAspect="1"/>
          </p:cNvPicPr>
          <p:nvPr/>
        </p:nvPicPr>
        <p:blipFill>
          <a:blip r:embed="rId2"/>
          <a:stretch>
            <a:fillRect/>
          </a:stretch>
        </p:blipFill>
        <p:spPr>
          <a:xfrm>
            <a:off x="1302346" y="134857"/>
            <a:ext cx="4095473" cy="2840409"/>
          </a:xfrm>
          <a:prstGeom prst="rect">
            <a:avLst/>
          </a:prstGeom>
        </p:spPr>
      </p:pic>
      <p:pic>
        <p:nvPicPr>
          <p:cNvPr id="5" name="Picture 4" descr="rues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46" y="134856"/>
            <a:ext cx="4264455" cy="5008644"/>
          </a:xfrm>
          <a:prstGeom prst="rect">
            <a:avLst/>
          </a:prstGeom>
        </p:spPr>
      </p:pic>
    </p:spTree>
    <p:extLst>
      <p:ext uri="{BB962C8B-B14F-4D97-AF65-F5344CB8AC3E}">
        <p14:creationId xmlns:p14="http://schemas.microsoft.com/office/powerpoint/2010/main" val="5794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45D1B-9998-B748-A948-D280BA640FD2}"/>
              </a:ext>
            </a:extLst>
          </p:cNvPr>
          <p:cNvPicPr>
            <a:picLocks noChangeAspect="1"/>
          </p:cNvPicPr>
          <p:nvPr/>
        </p:nvPicPr>
        <p:blipFill>
          <a:blip r:embed="rId3"/>
          <a:stretch>
            <a:fillRect/>
          </a:stretch>
        </p:blipFill>
        <p:spPr>
          <a:xfrm>
            <a:off x="3195876" y="0"/>
            <a:ext cx="5768823" cy="5143500"/>
          </a:xfrm>
          <a:prstGeom prst="rect">
            <a:avLst/>
          </a:prstGeom>
        </p:spPr>
      </p:pic>
      <p:sp>
        <p:nvSpPr>
          <p:cNvPr id="6" name="TextBox 5">
            <a:extLst>
              <a:ext uri="{FF2B5EF4-FFF2-40B4-BE49-F238E27FC236}">
                <a16:creationId xmlns:a16="http://schemas.microsoft.com/office/drawing/2014/main" id="{36793616-08D8-9913-90FD-5985EE94C865}"/>
              </a:ext>
            </a:extLst>
          </p:cNvPr>
          <p:cNvSpPr txBox="1"/>
          <p:nvPr/>
        </p:nvSpPr>
        <p:spPr>
          <a:xfrm>
            <a:off x="268664" y="4107431"/>
            <a:ext cx="27290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p>
        </p:txBody>
      </p:sp>
    </p:spTree>
    <p:extLst>
      <p:ext uri="{BB962C8B-B14F-4D97-AF65-F5344CB8AC3E}">
        <p14:creationId xmlns:p14="http://schemas.microsoft.com/office/powerpoint/2010/main" val="971571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appoo-small.jpg"/>
          <p:cNvPicPr>
            <a:picLocks noChangeAspect="1"/>
          </p:cNvPicPr>
          <p:nvPr/>
        </p:nvPicPr>
        <p:blipFill>
          <a:blip r:embed="rId3"/>
          <a:stretch>
            <a:fillRect/>
          </a:stretch>
        </p:blipFill>
        <p:spPr>
          <a:xfrm>
            <a:off x="1143000" y="0"/>
            <a:ext cx="6860308" cy="5143500"/>
          </a:xfrm>
          <a:prstGeom prst="rect">
            <a:avLst/>
          </a:prstGeom>
        </p:spPr>
      </p:pic>
      <p:sp>
        <p:nvSpPr>
          <p:cNvPr id="7" name="TextBox 6"/>
          <p:cNvSpPr txBox="1"/>
          <p:nvPr/>
        </p:nvSpPr>
        <p:spPr>
          <a:xfrm>
            <a:off x="1761536" y="4110648"/>
            <a:ext cx="5811953" cy="877163"/>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342892"/>
            <a:r>
              <a:rPr lang="en-US" sz="3000" i="1" dirty="0">
                <a:solidFill>
                  <a:prstClr val="black"/>
                </a:solidFill>
                <a:latin typeface="Arial" charset="0"/>
                <a:ea typeface="Arial" charset="0"/>
                <a:cs typeface="Arial" charset="0"/>
              </a:rPr>
              <a:t>Agarophyton vermiculophyllum</a:t>
            </a:r>
          </a:p>
          <a:p>
            <a:pPr algn="ctr" defTabSz="342892"/>
            <a:r>
              <a:rPr lang="en-US" sz="2100" dirty="0">
                <a:solidFill>
                  <a:prstClr val="black"/>
                </a:solidFill>
                <a:latin typeface="Arial" charset="0"/>
                <a:ea typeface="Arial" charset="0"/>
                <a:cs typeface="Arial" charset="0"/>
              </a:rPr>
              <a:t>(aka </a:t>
            </a:r>
            <a:r>
              <a:rPr lang="en-US" sz="2100" i="1" dirty="0" err="1">
                <a:solidFill>
                  <a:prstClr val="black"/>
                </a:solidFill>
                <a:latin typeface="Arial" charset="0"/>
                <a:ea typeface="Arial" charset="0"/>
                <a:cs typeface="Arial" charset="0"/>
              </a:rPr>
              <a:t>Gracilaria</a:t>
            </a:r>
            <a:r>
              <a:rPr lang="en-US" sz="2100" dirty="0">
                <a:solidFill>
                  <a:prstClr val="black"/>
                </a:solidFill>
                <a:latin typeface="Arial" charset="0"/>
                <a:ea typeface="Arial" charset="0"/>
                <a:cs typeface="Arial" charset="0"/>
              </a:rPr>
              <a:t> </a:t>
            </a:r>
            <a:r>
              <a:rPr lang="en-US" sz="2100" i="1" dirty="0" err="1">
                <a:solidFill>
                  <a:prstClr val="black"/>
                </a:solidFill>
                <a:latin typeface="Arial" charset="0"/>
                <a:ea typeface="Arial" charset="0"/>
                <a:cs typeface="Arial" charset="0"/>
              </a:rPr>
              <a:t>vermiculophylla</a:t>
            </a:r>
            <a:r>
              <a:rPr lang="en-US" sz="2100" dirty="0">
                <a:solidFill>
                  <a:prstClr val="black"/>
                </a:solidFill>
                <a:latin typeface="Arial" charset="0"/>
                <a:ea typeface="Arial" charset="0"/>
                <a:cs typeface="Arial" charset="0"/>
              </a:rPr>
              <a:t>)</a:t>
            </a:r>
          </a:p>
        </p:txBody>
      </p:sp>
      <p:pic>
        <p:nvPicPr>
          <p:cNvPr id="4" name="Picture 3" descr="vermiculophylla.rotat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740465" y="598181"/>
            <a:ext cx="2503915" cy="1665103"/>
          </a:xfrm>
          <a:prstGeom prst="rect">
            <a:avLst/>
          </a:prstGeom>
          <a:ln>
            <a:solidFill>
              <a:srgbClr val="88827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644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16" t="29216" r="7769" b="21373"/>
          <a:stretch/>
        </p:blipFill>
        <p:spPr>
          <a:xfrm>
            <a:off x="1374962" y="1200409"/>
            <a:ext cx="6401298" cy="3378575"/>
          </a:xfrm>
          <a:prstGeom prst="rect">
            <a:avLst/>
          </a:prstGeom>
          <a:ln>
            <a:solidFill>
              <a:schemeClr val="tx1"/>
            </a:solidFill>
          </a:ln>
        </p:spPr>
      </p:pic>
      <p:sp>
        <p:nvSpPr>
          <p:cNvPr id="24" name="TextBox 23"/>
          <p:cNvSpPr txBox="1"/>
          <p:nvPr/>
        </p:nvSpPr>
        <p:spPr>
          <a:xfrm>
            <a:off x="4177805" y="1577335"/>
            <a:ext cx="1822935"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Introduced: Europe</a:t>
            </a:r>
            <a:endParaRPr lang="en-US" sz="1500" dirty="0">
              <a:solidFill>
                <a:prstClr val="black"/>
              </a:solidFill>
              <a:latin typeface="Arial" charset="0"/>
              <a:ea typeface="Arial" charset="0"/>
              <a:cs typeface="Arial" charset="0"/>
            </a:endParaRPr>
          </a:p>
        </p:txBody>
      </p:sp>
      <p:sp>
        <p:nvSpPr>
          <p:cNvPr id="25" name="TextBox 24"/>
          <p:cNvSpPr txBox="1"/>
          <p:nvPr/>
        </p:nvSpPr>
        <p:spPr>
          <a:xfrm>
            <a:off x="1285235" y="1827603"/>
            <a:ext cx="2421432"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dirty="0">
                <a:solidFill>
                  <a:prstClr val="black"/>
                </a:solidFill>
                <a:latin typeface="Arial" charset="0"/>
                <a:ea typeface="Arial" charset="0"/>
                <a:cs typeface="Arial" charset="0"/>
              </a:rPr>
              <a:t>Introduced: North America</a:t>
            </a:r>
          </a:p>
        </p:txBody>
      </p:sp>
      <p:sp>
        <p:nvSpPr>
          <p:cNvPr id="26" name="TextBox 25"/>
          <p:cNvSpPr txBox="1"/>
          <p:nvPr/>
        </p:nvSpPr>
        <p:spPr>
          <a:xfrm>
            <a:off x="7028491" y="2015454"/>
            <a:ext cx="731290"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Native</a:t>
            </a:r>
            <a:endParaRPr lang="en-US" sz="1500" dirty="0">
              <a:solidFill>
                <a:prstClr val="black"/>
              </a:solidFill>
              <a:latin typeface="Arial" charset="0"/>
              <a:ea typeface="Arial" charset="0"/>
              <a:cs typeface="Arial" charset="0"/>
            </a:endParaRPr>
          </a:p>
        </p:txBody>
      </p:sp>
      <p:sp>
        <p:nvSpPr>
          <p:cNvPr id="10" name="Title 9"/>
          <p:cNvSpPr>
            <a:spLocks noGrp="1"/>
          </p:cNvSpPr>
          <p:nvPr>
            <p:ph type="title"/>
          </p:nvPr>
        </p:nvSpPr>
        <p:spPr>
          <a:xfrm>
            <a:off x="1489511" y="83185"/>
            <a:ext cx="6172200" cy="857250"/>
          </a:xfrm>
          <a:noFill/>
        </p:spPr>
        <p:txBody>
          <a:bodyPr/>
          <a:lstStyle/>
          <a:p>
            <a:r>
              <a:rPr lang="en-US" i="1" dirty="0">
                <a:latin typeface="Arial" charset="0"/>
                <a:ea typeface="Arial" charset="0"/>
                <a:cs typeface="Arial" charset="0"/>
              </a:rPr>
              <a:t>G. vermiculophylla </a:t>
            </a:r>
            <a:r>
              <a:rPr lang="en-US" dirty="0">
                <a:latin typeface="Arial" charset="0"/>
                <a:ea typeface="Arial" charset="0"/>
                <a:cs typeface="Arial" charset="0"/>
              </a:rPr>
              <a:t>distribution</a:t>
            </a:r>
            <a:endParaRPr lang="en-US" i="1" dirty="0">
              <a:latin typeface="Arial" charset="0"/>
              <a:ea typeface="Arial" charset="0"/>
              <a:cs typeface="Arial" charset="0"/>
            </a:endParaRPr>
          </a:p>
        </p:txBody>
      </p:sp>
    </p:spTree>
    <p:extLst>
      <p:ext uri="{BB962C8B-B14F-4D97-AF65-F5344CB8AC3E}">
        <p14:creationId xmlns:p14="http://schemas.microsoft.com/office/powerpoint/2010/main" val="931028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3C826-9DB8-9941-A25C-590A8B4DF74F}"/>
              </a:ext>
            </a:extLst>
          </p:cNvPr>
          <p:cNvPicPr>
            <a:picLocks noChangeAspect="1"/>
          </p:cNvPicPr>
          <p:nvPr/>
        </p:nvPicPr>
        <p:blipFill>
          <a:blip r:embed="rId2"/>
          <a:stretch>
            <a:fillRect/>
          </a:stretch>
        </p:blipFill>
        <p:spPr>
          <a:xfrm>
            <a:off x="1308491" y="1"/>
            <a:ext cx="5333636" cy="4923890"/>
          </a:xfrm>
          <a:prstGeom prst="rect">
            <a:avLst/>
          </a:prstGeom>
        </p:spPr>
      </p:pic>
      <p:sp>
        <p:nvSpPr>
          <p:cNvPr id="30" name="Rectangle 29">
            <a:extLst>
              <a:ext uri="{FF2B5EF4-FFF2-40B4-BE49-F238E27FC236}">
                <a16:creationId xmlns:a16="http://schemas.microsoft.com/office/drawing/2014/main" id="{7F816055-637D-1A46-BAE1-CFFDDF5AF94C}"/>
              </a:ext>
            </a:extLst>
          </p:cNvPr>
          <p:cNvSpPr/>
          <p:nvPr/>
        </p:nvSpPr>
        <p:spPr>
          <a:xfrm>
            <a:off x="4417888" y="68907"/>
            <a:ext cx="2396447" cy="2650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0612CAC2-A20D-B54A-854B-691D46216980}"/>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
        <p:nvSpPr>
          <p:cNvPr id="32" name="TextBox 31">
            <a:extLst>
              <a:ext uri="{FF2B5EF4-FFF2-40B4-BE49-F238E27FC236}">
                <a16:creationId xmlns:a16="http://schemas.microsoft.com/office/drawing/2014/main" id="{7362A8C0-9821-2A4B-ACC1-6064F11EFE29}"/>
              </a:ext>
            </a:extLst>
          </p:cNvPr>
          <p:cNvSpPr txBox="1"/>
          <p:nvPr/>
        </p:nvSpPr>
        <p:spPr>
          <a:xfrm>
            <a:off x="4475861" y="925494"/>
            <a:ext cx="3359648" cy="830997"/>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33" name="TextBox 32">
            <a:extLst>
              <a:ext uri="{FF2B5EF4-FFF2-40B4-BE49-F238E27FC236}">
                <a16:creationId xmlns:a16="http://schemas.microsoft.com/office/drawing/2014/main" id="{7C88C1CE-8641-E840-8C06-43B99ADEC21A}"/>
              </a:ext>
            </a:extLst>
          </p:cNvPr>
          <p:cNvSpPr txBox="1"/>
          <p:nvPr/>
        </p:nvSpPr>
        <p:spPr>
          <a:xfrm>
            <a:off x="6159636" y="1802315"/>
            <a:ext cx="1636987" cy="715581"/>
          </a:xfrm>
          <a:prstGeom prst="rect">
            <a:avLst/>
          </a:prstGeom>
          <a:noFill/>
        </p:spPr>
        <p:txBody>
          <a:bodyPr wrap="none" rtlCol="0">
            <a:spAutoFit/>
          </a:bodyPr>
          <a:lstStyle/>
          <a:p>
            <a:pPr algn="r"/>
            <a:r>
              <a:rPr lang="en-US" sz="1350" dirty="0">
                <a:latin typeface="Arial" panose="020B0604020202020204" pitchFamily="34" charset="0"/>
                <a:cs typeface="Arial" panose="020B0604020202020204" pitchFamily="34" charset="0"/>
              </a:rPr>
              <a:t>62,235 SNPs</a:t>
            </a:r>
          </a:p>
          <a:p>
            <a:pPr algn="r"/>
            <a:r>
              <a:rPr lang="en-US" sz="1350" dirty="0">
                <a:latin typeface="Arial" panose="020B0604020202020204" pitchFamily="34" charset="0"/>
                <a:cs typeface="Arial" panose="020B0604020202020204" pitchFamily="34" charset="0"/>
              </a:rPr>
              <a:t>32 populations</a:t>
            </a:r>
          </a:p>
          <a:p>
            <a:pPr algn="r"/>
            <a:r>
              <a:rPr lang="en-US" sz="1350" dirty="0">
                <a:latin typeface="Arial" panose="020B0604020202020204" pitchFamily="34" charset="0"/>
                <a:cs typeface="Arial" panose="020B0604020202020204" pitchFamily="34" charset="0"/>
              </a:rPr>
              <a:t>Admixture analysis</a:t>
            </a:r>
          </a:p>
        </p:txBody>
      </p:sp>
    </p:spTree>
    <p:extLst>
      <p:ext uri="{BB962C8B-B14F-4D97-AF65-F5344CB8AC3E}">
        <p14:creationId xmlns:p14="http://schemas.microsoft.com/office/powerpoint/2010/main" val="501534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1398982" y="780610"/>
            <a:ext cx="4093803" cy="4362891"/>
          </a:xfrm>
          <a:prstGeom prst="rect">
            <a:avLst/>
          </a:prstGeom>
        </p:spPr>
      </p:pic>
      <p:sp>
        <p:nvSpPr>
          <p:cNvPr id="4" name="TextBox 3"/>
          <p:cNvSpPr txBox="1"/>
          <p:nvPr/>
        </p:nvSpPr>
        <p:spPr>
          <a:xfrm>
            <a:off x="1398981" y="169346"/>
            <a:ext cx="6266448" cy="461665"/>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10" name="TextBox 9"/>
          <p:cNvSpPr txBox="1"/>
          <p:nvPr/>
        </p:nvSpPr>
        <p:spPr>
          <a:xfrm>
            <a:off x="5800725" y="1228315"/>
            <a:ext cx="1723549" cy="507831"/>
          </a:xfrm>
          <a:prstGeom prst="rect">
            <a:avLst/>
          </a:prstGeom>
          <a:noFill/>
        </p:spPr>
        <p:txBody>
          <a:bodyPr wrap="none" rtlCol="0">
            <a:spAutoFit/>
          </a:bodyPr>
          <a:lstStyle/>
          <a:p>
            <a:pPr defTabSz="342892"/>
            <a:r>
              <a:rPr lang="en-US" sz="1350" dirty="0">
                <a:solidFill>
                  <a:prstClr val="black"/>
                </a:solidFill>
                <a:latin typeface="Arial" charset="0"/>
                <a:ea typeface="Arial" charset="0"/>
                <a:cs typeface="Arial" charset="0"/>
              </a:rPr>
              <a:t>Annual Sea Surface</a:t>
            </a:r>
          </a:p>
          <a:p>
            <a:pPr defTabSz="342892"/>
            <a:r>
              <a:rPr lang="en-US" sz="1350" dirty="0">
                <a:solidFill>
                  <a:prstClr val="black"/>
                </a:solidFill>
                <a:latin typeface="Arial" charset="0"/>
                <a:ea typeface="Arial" charset="0"/>
                <a:cs typeface="Arial" charset="0"/>
              </a:rPr>
              <a:t>Temperature (ºC)</a:t>
            </a:r>
          </a:p>
        </p:txBody>
      </p:sp>
      <p:sp>
        <p:nvSpPr>
          <p:cNvPr id="2" name="Oval 1"/>
          <p:cNvSpPr/>
          <p:nvPr/>
        </p:nvSpPr>
        <p:spPr>
          <a:xfrm>
            <a:off x="4310329" y="2412523"/>
            <a:ext cx="221876" cy="221876"/>
          </a:xfrm>
          <a:prstGeom prst="ellipse">
            <a:avLst/>
          </a:prstGeom>
          <a:solidFill>
            <a:schemeClr val="bg1">
              <a:lumMod val="6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a:solidFill>
                <a:prstClr val="white"/>
              </a:solidFill>
              <a:latin typeface="Calibri"/>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6140463" y="1723385"/>
            <a:ext cx="877289" cy="2944257"/>
          </a:xfrm>
          <a:prstGeom prst="rect">
            <a:avLst/>
          </a:prstGeom>
        </p:spPr>
      </p:pic>
      <p:sp>
        <p:nvSpPr>
          <p:cNvPr id="8" name="TextBox 7">
            <a:extLst>
              <a:ext uri="{FF2B5EF4-FFF2-40B4-BE49-F238E27FC236}">
                <a16:creationId xmlns:a16="http://schemas.microsoft.com/office/drawing/2014/main" id="{64562E68-56B2-7A4F-BFA9-DDFFAE3C2A03}"/>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Tree>
    <p:extLst>
      <p:ext uri="{BB962C8B-B14F-4D97-AF65-F5344CB8AC3E}">
        <p14:creationId xmlns:p14="http://schemas.microsoft.com/office/powerpoint/2010/main" val="1710065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461665"/>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*Naylor et al., 2001, Ruiz et al. 2015</a:t>
            </a:r>
            <a:r>
              <a:rPr lang="en-US" sz="1200" dirty="0">
                <a:latin typeface="Optima" panose="02000503060000020004" pitchFamily="2" charset="0"/>
                <a:ea typeface="Arial" panose="020B0604020202020204" pitchFamily="34" charset="0"/>
              </a:rPr>
              <a:t>, </a:t>
            </a:r>
            <a:r>
              <a:rPr lang="en-US" sz="1200" dirty="0" err="1">
                <a:latin typeface="Optima" panose="02000503060000020004" pitchFamily="2" charset="0"/>
                <a:ea typeface="Arial" panose="020B0604020202020204" pitchFamily="34" charset="0"/>
              </a:rPr>
              <a:t>Ruesink</a:t>
            </a:r>
            <a:r>
              <a:rPr lang="en-US" sz="1200" dirty="0">
                <a:latin typeface="Optima" panose="02000503060000020004" pitchFamily="2" charset="0"/>
                <a:ea typeface="Arial" panose="020B0604020202020204" pitchFamily="34" charset="0"/>
              </a:rPr>
              <a:t> et al. 2000</a:t>
            </a:r>
            <a:endParaRPr lang="en-US" sz="1200" dirty="0">
              <a:latin typeface="Optima" panose="02000503060000020004" pitchFamily="2" charset="0"/>
            </a:endParaRPr>
          </a:p>
        </p:txBody>
      </p:sp>
      <p:pic>
        <p:nvPicPr>
          <p:cNvPr id="5" name="Picture 4">
            <a:extLst>
              <a:ext uri="{FF2B5EF4-FFF2-40B4-BE49-F238E27FC236}">
                <a16:creationId xmlns:a16="http://schemas.microsoft.com/office/drawing/2014/main" id="{5DF09517-2565-9941-E12B-547ED383546A}"/>
              </a:ext>
            </a:extLst>
          </p:cNvPr>
          <p:cNvPicPr>
            <a:picLocks noChangeAspect="1"/>
          </p:cNvPicPr>
          <p:nvPr/>
        </p:nvPicPr>
        <p:blipFill>
          <a:blip r:embed="rId2"/>
          <a:stretch>
            <a:fillRect/>
          </a:stretch>
        </p:blipFill>
        <p:spPr>
          <a:xfrm>
            <a:off x="561560" y="1169658"/>
            <a:ext cx="5169937" cy="3585602"/>
          </a:xfrm>
          <a:prstGeom prst="rect">
            <a:avLst/>
          </a:prstGeom>
          <a:ln>
            <a:solidFill>
              <a:schemeClr val="tx1"/>
            </a:solidFill>
          </a:ln>
        </p:spPr>
      </p:pic>
      <p:sp>
        <p:nvSpPr>
          <p:cNvPr id="9" name="TextBox 8">
            <a:extLst>
              <a:ext uri="{FF2B5EF4-FFF2-40B4-BE49-F238E27FC236}">
                <a16:creationId xmlns:a16="http://schemas.microsoft.com/office/drawing/2014/main" id="{74DDA92C-3B2F-D93F-769A-ACC2FCDE33E3}"/>
              </a:ext>
            </a:extLst>
          </p:cNvPr>
          <p:cNvSpPr txBox="1"/>
          <p:nvPr/>
        </p:nvSpPr>
        <p:spPr>
          <a:xfrm>
            <a:off x="3280301" y="3859550"/>
            <a:ext cx="2248821" cy="830997"/>
          </a:xfrm>
          <a:prstGeom prst="rect">
            <a:avLst/>
          </a:prstGeom>
          <a:solidFill>
            <a:schemeClr val="bg1"/>
          </a:solidFill>
          <a:ln>
            <a:solidFill>
              <a:schemeClr val="tx1"/>
            </a:solidFill>
          </a:ln>
        </p:spPr>
        <p:txBody>
          <a:bodyPr wrap="none" rtlCol="0">
            <a:spAutoFit/>
          </a:bodyPr>
          <a:lstStyle/>
          <a:p>
            <a:r>
              <a:rPr lang="en-US" sz="1600" i="1" dirty="0">
                <a:latin typeface="Optima" panose="02000503060000020004" pitchFamily="2" charset="0"/>
                <a:cs typeface="Arial" panose="020B0604020202020204" pitchFamily="34" charset="0"/>
              </a:rPr>
              <a:t>C. gigas </a:t>
            </a:r>
            <a:r>
              <a:rPr lang="en-US" sz="1600" dirty="0">
                <a:latin typeface="Optima" panose="02000503060000020004" pitchFamily="2" charset="0"/>
                <a:cs typeface="Arial" panose="020B0604020202020204" pitchFamily="34" charset="0"/>
              </a:rPr>
              <a:t>aquaculture</a:t>
            </a:r>
            <a:endParaRPr lang="en-US" sz="1600" i="1" dirty="0">
              <a:latin typeface="Optima" panose="02000503060000020004" pitchFamily="2" charset="0"/>
              <a:cs typeface="Arial" panose="020B0604020202020204" pitchFamily="34" charset="0"/>
            </a:endParaRPr>
          </a:p>
          <a:p>
            <a:r>
              <a:rPr lang="en-US" sz="1600" dirty="0">
                <a:latin typeface="Optima" panose="02000503060000020004" pitchFamily="2" charset="0"/>
                <a:cs typeface="Arial" panose="020B0604020202020204" pitchFamily="34" charset="0"/>
              </a:rPr>
              <a:t>- $1.2 Billion per year</a:t>
            </a:r>
          </a:p>
          <a:p>
            <a:r>
              <a:rPr lang="en-US" sz="1600" dirty="0">
                <a:latin typeface="Optima" panose="02000503060000020004" pitchFamily="2" charset="0"/>
                <a:cs typeface="Arial" panose="020B0604020202020204" pitchFamily="34" charset="0"/>
              </a:rPr>
              <a:t>- 644,000 tons per year</a:t>
            </a:r>
          </a:p>
        </p:txBody>
      </p:sp>
    </p:spTree>
    <p:extLst>
      <p:ext uri="{BB962C8B-B14F-4D97-AF65-F5344CB8AC3E}">
        <p14:creationId xmlns:p14="http://schemas.microsoft.com/office/powerpoint/2010/main" val="1787129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15-05-27 10.21.35.jpg"/>
          <p:cNvPicPr>
            <a:picLocks noChangeAspect="1"/>
          </p:cNvPicPr>
          <p:nvPr/>
        </p:nvPicPr>
        <p:blipFill rotWithShape="1">
          <a:blip r:embed="rId2">
            <a:extLst>
              <a:ext uri="{28A0092B-C50C-407E-A947-70E740481C1C}">
                <a14:useLocalDpi xmlns:a14="http://schemas.microsoft.com/office/drawing/2010/main" val="0"/>
              </a:ext>
            </a:extLst>
          </a:blip>
          <a:srcRect l="28148" t="20555" r="20494" b="21667"/>
          <a:stretch/>
        </p:blipFill>
        <p:spPr>
          <a:xfrm>
            <a:off x="4962526" y="642937"/>
            <a:ext cx="2905125" cy="4357688"/>
          </a:xfrm>
          <a:prstGeom prst="rect">
            <a:avLst/>
          </a:prstGeom>
          <a:ln>
            <a:solidFill>
              <a:schemeClr val="bg1">
                <a:lumMod val="75000"/>
              </a:schemeClr>
            </a:solidFill>
          </a:ln>
        </p:spPr>
      </p:pic>
      <p:pic>
        <p:nvPicPr>
          <p:cNvPr id="4" name="Picture 3" descr="2015-05-27 10.36.49.jpg"/>
          <p:cNvPicPr>
            <a:picLocks noChangeAspect="1"/>
          </p:cNvPicPr>
          <p:nvPr/>
        </p:nvPicPr>
        <p:blipFill rotWithShape="1">
          <a:blip r:embed="rId3">
            <a:extLst>
              <a:ext uri="{28A0092B-C50C-407E-A947-70E740481C1C}">
                <a14:useLocalDpi xmlns:a14="http://schemas.microsoft.com/office/drawing/2010/main" val="0"/>
              </a:ext>
            </a:extLst>
          </a:blip>
          <a:srcRect l="18271" t="20371" r="15309"/>
          <a:stretch/>
        </p:blipFill>
        <p:spPr>
          <a:xfrm>
            <a:off x="1524089" y="88594"/>
            <a:ext cx="3114587" cy="4978707"/>
          </a:xfrm>
          <a:prstGeom prst="rect">
            <a:avLst/>
          </a:prstGeom>
          <a:ln>
            <a:solidFill>
              <a:schemeClr val="bg1">
                <a:lumMod val="75000"/>
              </a:schemeClr>
            </a:solidFill>
          </a:ln>
        </p:spPr>
      </p:pic>
      <p:sp>
        <p:nvSpPr>
          <p:cNvPr id="5" name="TextBox 4"/>
          <p:cNvSpPr txBox="1"/>
          <p:nvPr/>
        </p:nvSpPr>
        <p:spPr>
          <a:xfrm>
            <a:off x="5495926" y="19691"/>
            <a:ext cx="2047875" cy="923330"/>
          </a:xfrm>
          <a:prstGeom prst="rect">
            <a:avLst/>
          </a:prstGeom>
          <a:noFill/>
        </p:spPr>
        <p:txBody>
          <a:bodyPr wrap="square" rtlCol="0">
            <a:spAutoFit/>
          </a:bodyPr>
          <a:lstStyle/>
          <a:p>
            <a:pPr algn="r" defTabSz="342892"/>
            <a:r>
              <a:rPr lang="en-US" dirty="0" err="1">
                <a:solidFill>
                  <a:prstClr val="white"/>
                </a:solidFill>
                <a:latin typeface="Calibri"/>
              </a:rPr>
              <a:t>Mangoku-ura</a:t>
            </a:r>
            <a:r>
              <a:rPr lang="en-US" dirty="0">
                <a:solidFill>
                  <a:prstClr val="white"/>
                </a:solidFill>
                <a:latin typeface="Calibri"/>
              </a:rPr>
              <a:t>, Japan</a:t>
            </a:r>
          </a:p>
          <a:p>
            <a:pPr algn="r" defTabSz="342892"/>
            <a:r>
              <a:rPr lang="en-US" dirty="0">
                <a:solidFill>
                  <a:prstClr val="white"/>
                </a:solidFill>
                <a:latin typeface="Calibri"/>
              </a:rPr>
              <a:t>May 2015</a:t>
            </a:r>
          </a:p>
        </p:txBody>
      </p:sp>
    </p:spTree>
    <p:extLst>
      <p:ext uri="{BB962C8B-B14F-4D97-AF65-F5344CB8AC3E}">
        <p14:creationId xmlns:p14="http://schemas.microsoft.com/office/powerpoint/2010/main" val="1661052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276999"/>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 REFERENCE???</a:t>
            </a:r>
            <a:endParaRPr lang="en-US" sz="1200" dirty="0">
              <a:latin typeface="Optima" panose="02000503060000020004" pitchFamily="2" charset="0"/>
            </a:endParaRPr>
          </a:p>
        </p:txBody>
      </p:sp>
      <p:pic>
        <p:nvPicPr>
          <p:cNvPr id="5" name="Picture 2" descr="/var/folders/t4/g0f1t91j5cldw3gn3yk5x4lj8jw1r7/T/com.microsoft.Powerpoint/WebArchiveCopyPasteTempFiles/p2211">
            <a:extLst>
              <a:ext uri="{FF2B5EF4-FFF2-40B4-BE49-F238E27FC236}">
                <a16:creationId xmlns:a16="http://schemas.microsoft.com/office/drawing/2014/main" id="{740F91BB-C871-4C08-5A80-F99662DF45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39" r="5156" b="23186"/>
          <a:stretch/>
        </p:blipFill>
        <p:spPr bwMode="auto">
          <a:xfrm>
            <a:off x="268447" y="1255277"/>
            <a:ext cx="5574677" cy="3647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3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endParaRPr lang="en-US" sz="1800" dirty="0">
              <a:effectLst/>
              <a:latin typeface="Optima" panose="02000503060000020004" pitchFamily="2"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effectLst/>
                <a:latin typeface="Optima" panose="02000503060000020004" pitchFamily="2" charset="0"/>
                <a:ea typeface="Arial" panose="020B0604020202020204" pitchFamily="34" charset="0"/>
                <a:cs typeface="Arial" panose="020B0604020202020204" pitchFamily="34" charset="0"/>
              </a:rPr>
              <a:t>The second most frequent vector for the transport of nonnative marine and estuarine species worldwide*</a:t>
            </a:r>
            <a:endParaRPr lang="en-US" dirty="0">
              <a:latin typeface="Optima" panose="02000503060000020004" pitchFamily="2"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461665"/>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*Naylor et al., 2001, Ruiz et al. 2015</a:t>
            </a:r>
            <a:r>
              <a:rPr lang="en-US" sz="1200" dirty="0">
                <a:latin typeface="Optima" panose="02000503060000020004" pitchFamily="2" charset="0"/>
                <a:ea typeface="Arial" panose="020B0604020202020204" pitchFamily="34" charset="0"/>
              </a:rPr>
              <a:t>, </a:t>
            </a:r>
            <a:r>
              <a:rPr lang="en-US" sz="1200" dirty="0" err="1">
                <a:latin typeface="Optima" panose="02000503060000020004" pitchFamily="2" charset="0"/>
                <a:ea typeface="Arial" panose="020B0604020202020204" pitchFamily="34" charset="0"/>
              </a:rPr>
              <a:t>Ruesink</a:t>
            </a:r>
            <a:r>
              <a:rPr lang="en-US" sz="1200" dirty="0">
                <a:latin typeface="Optima" panose="02000503060000020004" pitchFamily="2" charset="0"/>
                <a:ea typeface="Arial" panose="020B0604020202020204" pitchFamily="34" charset="0"/>
              </a:rPr>
              <a:t> et al. 2000</a:t>
            </a:r>
            <a:endParaRPr lang="en-US" sz="1200" dirty="0">
              <a:latin typeface="Optima" panose="02000503060000020004" pitchFamily="2" charset="0"/>
            </a:endParaRPr>
          </a:p>
        </p:txBody>
      </p:sp>
      <p:sp>
        <p:nvSpPr>
          <p:cNvPr id="7" name="TextBox 6">
            <a:extLst>
              <a:ext uri="{FF2B5EF4-FFF2-40B4-BE49-F238E27FC236}">
                <a16:creationId xmlns:a16="http://schemas.microsoft.com/office/drawing/2014/main" id="{14FC8E7A-6DC2-CF8F-CDCD-52635402E05B}"/>
              </a:ext>
            </a:extLst>
          </p:cNvPr>
          <p:cNvSpPr txBox="1"/>
          <p:nvPr/>
        </p:nvSpPr>
        <p:spPr>
          <a:xfrm>
            <a:off x="126027" y="4621196"/>
            <a:ext cx="2335896" cy="507831"/>
          </a:xfrm>
          <a:prstGeom prst="rect">
            <a:avLst/>
          </a:prstGeom>
          <a:noFill/>
        </p:spPr>
        <p:txBody>
          <a:bodyPr wrap="none" rtlCol="0">
            <a:spAutoFit/>
          </a:bodyPr>
          <a:lstStyle/>
          <a:p>
            <a:pPr defTabSz="342892"/>
            <a:r>
              <a:rPr lang="en-US" sz="1350" dirty="0">
                <a:solidFill>
                  <a:schemeClr val="bg1">
                    <a:lumMod val="50000"/>
                  </a:schemeClr>
                </a:solidFill>
                <a:latin typeface="Optima" panose="02000503060000020004" pitchFamily="2" charset="0"/>
              </a:rPr>
              <a:t>Professor </a:t>
            </a:r>
            <a:r>
              <a:rPr lang="en-US" sz="1350" dirty="0" err="1">
                <a:solidFill>
                  <a:schemeClr val="bg1">
                    <a:lumMod val="50000"/>
                  </a:schemeClr>
                </a:solidFill>
                <a:latin typeface="Optima" panose="02000503060000020004" pitchFamily="2" charset="0"/>
              </a:rPr>
              <a:t>Yasuyuki</a:t>
            </a:r>
            <a:r>
              <a:rPr lang="en-US" sz="1350" dirty="0">
                <a:solidFill>
                  <a:schemeClr val="bg1">
                    <a:lumMod val="50000"/>
                  </a:schemeClr>
                </a:solidFill>
                <a:latin typeface="Optima" panose="02000503060000020004" pitchFamily="2" charset="0"/>
              </a:rPr>
              <a:t> Koike </a:t>
            </a:r>
          </a:p>
          <a:p>
            <a:pPr defTabSz="342892"/>
            <a:r>
              <a:rPr lang="en-US" sz="1350" dirty="0">
                <a:solidFill>
                  <a:schemeClr val="bg1">
                    <a:lumMod val="50000"/>
                  </a:schemeClr>
                </a:solidFill>
                <a:latin typeface="Optima" panose="02000503060000020004" pitchFamily="2" charset="0"/>
              </a:rPr>
              <a:t>Oyster World Congress 2012</a:t>
            </a:r>
          </a:p>
        </p:txBody>
      </p:sp>
      <p:pic>
        <p:nvPicPr>
          <p:cNvPr id="8" name="Picture 7" descr="koike2.png">
            <a:extLst>
              <a:ext uri="{FF2B5EF4-FFF2-40B4-BE49-F238E27FC236}">
                <a16:creationId xmlns:a16="http://schemas.microsoft.com/office/drawing/2014/main" id="{5BA6B7A4-9CC9-4C16-0108-E7B046FA9F88}"/>
              </a:ext>
            </a:extLst>
          </p:cNvPr>
          <p:cNvPicPr>
            <a:picLocks noChangeAspect="1"/>
          </p:cNvPicPr>
          <p:nvPr/>
        </p:nvPicPr>
        <p:blipFill rotWithShape="1">
          <a:blip r:embed="rId2">
            <a:extLst>
              <a:ext uri="{28A0092B-C50C-407E-A947-70E740481C1C}">
                <a14:useLocalDpi xmlns:a14="http://schemas.microsoft.com/office/drawing/2010/main" val="0"/>
              </a:ext>
            </a:extLst>
          </a:blip>
          <a:srcRect l="4056" t="55174" r="53530" b="7728"/>
          <a:stretch/>
        </p:blipFill>
        <p:spPr>
          <a:xfrm>
            <a:off x="384760" y="1294409"/>
            <a:ext cx="5030388" cy="3213294"/>
          </a:xfrm>
          <a:prstGeom prst="rect">
            <a:avLst/>
          </a:prstGeom>
          <a:ln>
            <a:solidFill>
              <a:schemeClr val="tx1"/>
            </a:solidFill>
          </a:ln>
        </p:spPr>
      </p:pic>
    </p:spTree>
    <p:extLst>
      <p:ext uri="{BB962C8B-B14F-4D97-AF65-F5344CB8AC3E}">
        <p14:creationId xmlns:p14="http://schemas.microsoft.com/office/powerpoint/2010/main" val="373987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effectLst/>
                <a:latin typeface="Optima" panose="02000503060000020004" pitchFamily="2" charset="0"/>
                <a:cs typeface="Arial" panose="020B0604020202020204" pitchFamily="34" charset="0"/>
              </a:rPr>
              <a:t>P</a:t>
            </a:r>
            <a:r>
              <a:rPr lang="en-US" dirty="0">
                <a:latin typeface="Optima" panose="02000503060000020004" pitchFamily="2"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effectLst/>
                <a:latin typeface="Optima" panose="02000503060000020004" pitchFamily="2" charset="0"/>
                <a:cs typeface="Arial" panose="020B0604020202020204" pitchFamily="34" charset="0"/>
              </a:rPr>
              <a:t>The invasion history of </a:t>
            </a:r>
            <a:r>
              <a:rPr lang="en-US" dirty="0">
                <a:latin typeface="Optima" panose="02000503060000020004" pitchFamily="2" charset="0"/>
                <a:cs typeface="Arial" panose="020B0604020202020204" pitchFamily="34" charset="0"/>
              </a:rPr>
              <a:t>non-native populations </a:t>
            </a:r>
            <a:r>
              <a:rPr lang="en-US" b="0" i="0" u="none" strike="noStrike" dirty="0">
                <a:effectLst/>
                <a:latin typeface="Optima" panose="02000503060000020004" pitchFamily="2"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Optima" panose="02000503060000020004" pitchFamily="2" charset="0"/>
                <a:cs typeface="Arial" panose="020B0604020202020204" pitchFamily="34" charset="0"/>
              </a:rPr>
              <a:t>Signatures of </a:t>
            </a:r>
            <a:r>
              <a:rPr lang="en-US" dirty="0">
                <a:latin typeface="Optima" panose="02000503060000020004" pitchFamily="2" charset="0"/>
                <a:cs typeface="Arial" panose="020B0604020202020204" pitchFamily="34" charset="0"/>
              </a:rPr>
              <a:t>Pacific oysters on putatively co-introduced species (algae and invertebrates)</a:t>
            </a:r>
            <a:endParaRPr lang="en-US" sz="3200" i="1" dirty="0">
              <a:latin typeface="Optima" panose="02000503060000020004" pitchFamily="2" charset="0"/>
              <a:cs typeface="Arial" panose="020B0604020202020204" pitchFamily="34" charset="0"/>
            </a:endParaRPr>
          </a:p>
        </p:txBody>
      </p:sp>
    </p:spTree>
    <p:extLst>
      <p:ext uri="{BB962C8B-B14F-4D97-AF65-F5344CB8AC3E}">
        <p14:creationId xmlns:p14="http://schemas.microsoft.com/office/powerpoint/2010/main" val="14592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b="54099"/>
          <a:stretch/>
        </p:blipFill>
        <p:spPr>
          <a:xfrm>
            <a:off x="3753275" y="90106"/>
            <a:ext cx="5086115" cy="2302747"/>
          </a:xfrm>
          <a:prstGeom prst="rect">
            <a:avLst/>
          </a:prstGeom>
          <a:ln>
            <a:solidFill>
              <a:schemeClr val="tx1"/>
            </a:solidFill>
          </a:ln>
        </p:spPr>
      </p:pic>
      <p:sp>
        <p:nvSpPr>
          <p:cNvPr id="2" name="TextBox 1">
            <a:extLst>
              <a:ext uri="{FF2B5EF4-FFF2-40B4-BE49-F238E27FC236}">
                <a16:creationId xmlns:a16="http://schemas.microsoft.com/office/drawing/2014/main" id="{7F473B33-D7ED-6A2E-BE73-AD9175B0C09B}"/>
              </a:ext>
            </a:extLst>
          </p:cNvPr>
          <p:cNvSpPr txBox="1"/>
          <p:nvPr/>
        </p:nvSpPr>
        <p:spPr>
          <a:xfrm>
            <a:off x="151472" y="898211"/>
            <a:ext cx="3355061"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41 populations (n ~ 20)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20 native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21 non-native</a:t>
            </a:r>
          </a:p>
          <a:p>
            <a:pPr marL="742950" lvl="1"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Genotype-by-sequencing </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Dataset: 726 individuals from 7046 loci (no missing data and at HWE)</a:t>
            </a:r>
          </a:p>
        </p:txBody>
      </p:sp>
      <p:pic>
        <p:nvPicPr>
          <p:cNvPr id="3" name="Picture 2">
            <a:extLst>
              <a:ext uri="{FF2B5EF4-FFF2-40B4-BE49-F238E27FC236}">
                <a16:creationId xmlns:a16="http://schemas.microsoft.com/office/drawing/2014/main" id="{7D0CD082-4417-3324-2CAA-7E527B18FC7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l="8228" t="51061" r="28764" b="3038"/>
          <a:stretch/>
        </p:blipFill>
        <p:spPr>
          <a:xfrm>
            <a:off x="5369797" y="2469605"/>
            <a:ext cx="3204673" cy="2302747"/>
          </a:xfrm>
          <a:prstGeom prst="rect">
            <a:avLst/>
          </a:prstGeom>
          <a:ln>
            <a:noFill/>
          </a:ln>
        </p:spPr>
      </p:pic>
      <p:pic>
        <p:nvPicPr>
          <p:cNvPr id="4" name="Picture 3">
            <a:extLst>
              <a:ext uri="{FF2B5EF4-FFF2-40B4-BE49-F238E27FC236}">
                <a16:creationId xmlns:a16="http://schemas.microsoft.com/office/drawing/2014/main" id="{AF9F4F7C-C89C-B3FB-6BC6-A039FCBB32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16200000">
            <a:off x="3675720" y="3086571"/>
            <a:ext cx="1538244" cy="1068813"/>
          </a:xfrm>
          <a:prstGeom prst="rect">
            <a:avLst/>
          </a:prstGeom>
          <a:ln>
            <a:noFill/>
          </a:ln>
        </p:spPr>
      </p:pic>
      <p:sp>
        <p:nvSpPr>
          <p:cNvPr id="5" name="TextBox 4">
            <a:extLst>
              <a:ext uri="{FF2B5EF4-FFF2-40B4-BE49-F238E27FC236}">
                <a16:creationId xmlns:a16="http://schemas.microsoft.com/office/drawing/2014/main" id="{6D802FE4-9E42-30ED-5A6B-85C8C220EAC1}"/>
              </a:ext>
            </a:extLst>
          </p:cNvPr>
          <p:cNvSpPr txBox="1"/>
          <p:nvPr/>
        </p:nvSpPr>
        <p:spPr>
          <a:xfrm>
            <a:off x="7998952" y="3161974"/>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6" name="TextBox 5">
            <a:extLst>
              <a:ext uri="{FF2B5EF4-FFF2-40B4-BE49-F238E27FC236}">
                <a16:creationId xmlns:a16="http://schemas.microsoft.com/office/drawing/2014/main" id="{1D963702-1632-CC3A-CE0B-670DB98CB314}"/>
              </a:ext>
            </a:extLst>
          </p:cNvPr>
          <p:cNvSpPr txBox="1"/>
          <p:nvPr/>
        </p:nvSpPr>
        <p:spPr>
          <a:xfrm rot="17372116">
            <a:off x="7359101" y="336761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7" name="TextBox 6">
            <a:extLst>
              <a:ext uri="{FF2B5EF4-FFF2-40B4-BE49-F238E27FC236}">
                <a16:creationId xmlns:a16="http://schemas.microsoft.com/office/drawing/2014/main" id="{D86199F3-9D3B-7BE4-0C03-D2BA9E8C6913}"/>
              </a:ext>
            </a:extLst>
          </p:cNvPr>
          <p:cNvSpPr txBox="1"/>
          <p:nvPr/>
        </p:nvSpPr>
        <p:spPr>
          <a:xfrm>
            <a:off x="6481778" y="3685147"/>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sp>
        <p:nvSpPr>
          <p:cNvPr id="9" name="Rectangle 8">
            <a:extLst>
              <a:ext uri="{FF2B5EF4-FFF2-40B4-BE49-F238E27FC236}">
                <a16:creationId xmlns:a16="http://schemas.microsoft.com/office/drawing/2014/main" id="{A3D2F8E7-544A-F73F-B9E9-55E87E37764B}"/>
              </a:ext>
            </a:extLst>
          </p:cNvPr>
          <p:cNvSpPr/>
          <p:nvPr/>
        </p:nvSpPr>
        <p:spPr>
          <a:xfrm>
            <a:off x="5358213" y="2444097"/>
            <a:ext cx="3478138" cy="24667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381DA-100C-19C7-1137-7FED669BDCC0}"/>
              </a:ext>
            </a:extLst>
          </p:cNvPr>
          <p:cNvSpPr/>
          <p:nvPr/>
        </p:nvSpPr>
        <p:spPr>
          <a:xfrm>
            <a:off x="7810856" y="738915"/>
            <a:ext cx="562598" cy="46010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B534521-B081-D32D-F708-E9CAF8451429}"/>
              </a:ext>
            </a:extLst>
          </p:cNvPr>
          <p:cNvSpPr txBox="1"/>
          <p:nvPr/>
        </p:nvSpPr>
        <p:spPr>
          <a:xfrm>
            <a:off x="5621455" y="4545364"/>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Kumamoto</a:t>
            </a:r>
          </a:p>
        </p:txBody>
      </p:sp>
      <p:sp>
        <p:nvSpPr>
          <p:cNvPr id="12" name="TextBox 11">
            <a:extLst>
              <a:ext uri="{FF2B5EF4-FFF2-40B4-BE49-F238E27FC236}">
                <a16:creationId xmlns:a16="http://schemas.microsoft.com/office/drawing/2014/main" id="{475D838D-B13F-30D1-229B-1299B8906CC1}"/>
              </a:ext>
            </a:extLst>
          </p:cNvPr>
          <p:cNvSpPr txBox="1"/>
          <p:nvPr/>
        </p:nvSpPr>
        <p:spPr>
          <a:xfrm>
            <a:off x="124749" y="-13155"/>
            <a:ext cx="3050835" cy="584775"/>
          </a:xfrm>
          <a:prstGeom prst="rect">
            <a:avLst/>
          </a:prstGeom>
          <a:noFill/>
        </p:spPr>
        <p:txBody>
          <a:bodyPr wrap="none" rtlCol="0">
            <a:spAutoFit/>
          </a:bodyPr>
          <a:lstStyle/>
          <a:p>
            <a:r>
              <a:rPr lang="en-US" sz="3200" i="1" dirty="0">
                <a:latin typeface="Optima" panose="02000503060000020004" pitchFamily="2" charset="0"/>
              </a:rPr>
              <a:t>Sampling design</a:t>
            </a:r>
          </a:p>
        </p:txBody>
      </p:sp>
    </p:spTree>
    <p:extLst>
      <p:ext uri="{BB962C8B-B14F-4D97-AF65-F5344CB8AC3E}">
        <p14:creationId xmlns:p14="http://schemas.microsoft.com/office/powerpoint/2010/main" val="1762257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rgbClr val="000000"/>
                </a:solidFill>
                <a:effectLst/>
                <a:latin typeface="Arial" panose="020B0604020202020204" pitchFamily="34" charset="0"/>
                <a:cs typeface="Arial" panose="020B0604020202020204" pitchFamily="34" charset="0"/>
              </a:rPr>
              <a:t>P</a:t>
            </a:r>
            <a:r>
              <a:rPr lang="en-US" dirty="0">
                <a:solidFill>
                  <a:srgbClr val="000000"/>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Signatures of </a:t>
            </a:r>
            <a:r>
              <a:rPr lang="en-US" dirty="0">
                <a:solidFill>
                  <a:schemeClr val="bg1">
                    <a:lumMod val="50000"/>
                  </a:schemeClr>
                </a:solidFill>
                <a:latin typeface="Arial" panose="020B0604020202020204" pitchFamily="34" charset="0"/>
                <a:cs typeface="Arial" panose="020B0604020202020204" pitchFamily="34" charset="0"/>
              </a:rPr>
              <a:t>Pacific oysters on putatively co-introduced species (algae and invertebrates)</a:t>
            </a:r>
            <a:endParaRPr lang="en-US" sz="32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67598B84-ACE9-346B-FFF8-CDFA2B01D588}"/>
              </a:ext>
            </a:extLst>
          </p:cNvPr>
          <p:cNvPicPr>
            <a:picLocks noChangeAspect="1"/>
          </p:cNvPicPr>
          <p:nvPr/>
        </p:nvPicPr>
        <p:blipFill rotWithShape="1">
          <a:blip r:embed="rId2"/>
          <a:srcRect l="13788" t="7084" r="13910" b="6727"/>
          <a:stretch/>
        </p:blipFill>
        <p:spPr>
          <a:xfrm>
            <a:off x="212041" y="153823"/>
            <a:ext cx="4129224" cy="4922379"/>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Arial" panose="020B0604020202020204" pitchFamily="34" charset="0"/>
                <a:cs typeface="Arial" panose="020B0604020202020204" pitchFamily="34" charset="0"/>
              </a:rPr>
              <a:t>Genetic differentiation along latitude in Japan</a:t>
            </a:r>
            <a:br>
              <a:rPr lang="en-US" dirty="0">
                <a:latin typeface="Arial" panose="020B0604020202020204" pitchFamily="34" charset="0"/>
                <a:cs typeface="Arial" panose="020B0604020202020204" pitchFamily="34" charset="0"/>
              </a:rPr>
            </a:br>
            <a:r>
              <a:rPr lang="en-US" sz="2000" dirty="0" err="1">
                <a:latin typeface="Arial" panose="020B0604020202020204" pitchFamily="34" charset="0"/>
                <a:cs typeface="Arial" panose="020B0604020202020204" pitchFamily="34" charset="0"/>
              </a:rPr>
              <a:t>Phi</a:t>
            </a:r>
            <a:r>
              <a:rPr lang="en-US" sz="2000" baseline="-25000" dirty="0" err="1">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 0 to 0.011</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368636" y="1051163"/>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680541" y="2379325"/>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159525"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3"/>
          <a:stretch>
            <a:fillRect/>
          </a:stretch>
        </p:blipFill>
        <p:spPr>
          <a:xfrm>
            <a:off x="4763860" y="1466594"/>
            <a:ext cx="4053646" cy="3609608"/>
          </a:xfrm>
          <a:prstGeom prst="rect">
            <a:avLst/>
          </a:prstGeom>
        </p:spPr>
      </p:pic>
    </p:spTree>
    <p:extLst>
      <p:ext uri="{BB962C8B-B14F-4D97-AF65-F5344CB8AC3E}">
        <p14:creationId xmlns:p14="http://schemas.microsoft.com/office/powerpoint/2010/main" val="74468694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9346</TotalTime>
  <Words>1026</Words>
  <Application>Microsoft Macintosh PowerPoint</Application>
  <PresentationFormat>On-screen Show (16:9)</PresentationFormat>
  <Paragraphs>137</Paragraphs>
  <Slides>30</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Monaco</vt:lpstr>
      <vt:lpstr>Optima</vt:lpstr>
      <vt:lpstr>Times New Roman</vt:lpstr>
      <vt:lpstr>1_Office Theme</vt:lpstr>
      <vt:lpstr>Office Theme</vt:lpstr>
      <vt:lpstr>The genetic legacy of the deliberate introduction of Pacific oysters</vt:lpstr>
      <vt:lpstr>Crassostrea (Magallana) gigas  Pacific cupped oyster</vt:lpstr>
      <vt:lpstr>Crassostrea (Magallana) gigas  Pacific cupped oyster</vt:lpstr>
      <vt:lpstr>Crassostrea (Magallana) gigas  Pacific cupped oyster</vt:lpstr>
      <vt:lpstr>Crassostrea (Magallana) gigas  Pacific cupped oyster</vt:lpstr>
      <vt:lpstr>Genetic legacy of Pacific oyster introductions</vt:lpstr>
      <vt:lpstr>PowerPoint Presentation</vt:lpstr>
      <vt:lpstr>Genetic legacy of Pacific oyster introductions</vt:lpstr>
      <vt:lpstr>Genetic differentiation along latitude in Japan Phist = 0 to 0.011</vt:lpstr>
      <vt:lpstr>Genetic legacy of Pacific oyster introductions</vt:lpstr>
      <vt:lpstr>PowerPoint Presentation</vt:lpstr>
      <vt:lpstr>“Deliberate” ecological fitting during introductions</vt:lpstr>
      <vt:lpstr>PowerPoint Presentation</vt:lpstr>
      <vt:lpstr>Genetic legacy of Pacific oyster introductions</vt:lpstr>
      <vt:lpstr>The greatest agency of all that spreads marine animals to new quarters of the world must be the business of oyster culture, a very ancient and world-wide craft.  – Charles Elton (1958)</vt:lpstr>
      <vt:lpstr>PowerPoint Presentation</vt:lpstr>
      <vt:lpstr>PowerPoint Presentation</vt:lpstr>
      <vt:lpstr>PowerPoint Presentation</vt:lpstr>
      <vt:lpstr>PowerPoint Presentation</vt:lpstr>
      <vt:lpstr>Results (so far)</vt:lpstr>
      <vt:lpstr>PowerPoint Presentation</vt:lpstr>
      <vt:lpstr>PowerPoint Presentation</vt:lpstr>
      <vt:lpstr>PowerPoint Presentation</vt:lpstr>
      <vt:lpstr>Dozens of species that moved with  C. gigas </vt:lpstr>
      <vt:lpstr>PowerPoint Presentation</vt:lpstr>
      <vt:lpstr>PowerPoint Presentation</vt:lpstr>
      <vt:lpstr>G. vermiculophylla distribution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282</cp:revision>
  <dcterms:created xsi:type="dcterms:W3CDTF">2021-01-26T19:14:00Z</dcterms:created>
  <dcterms:modified xsi:type="dcterms:W3CDTF">2022-10-25T16:08:32Z</dcterms:modified>
</cp:coreProperties>
</file>